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5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5459-4F39-40B3-8D60-712144A78148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3EF-89F3-4F5B-A7F3-E77DCD85B5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Загнутый угол 8"/>
          <p:cNvSpPr/>
          <p:nvPr userDrawn="1"/>
        </p:nvSpPr>
        <p:spPr>
          <a:xfrm>
            <a:off x="1387004" y="1412776"/>
            <a:ext cx="6192688" cy="4248472"/>
          </a:xfrm>
          <a:prstGeom prst="foldedCorner">
            <a:avLst/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99000">
                <a:schemeClr val="accent3">
                  <a:tint val="37000"/>
                  <a:satMod val="300000"/>
                  <a:alpha val="33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596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5459-4F39-40B3-8D60-712144A78148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3EF-89F3-4F5B-A7F3-E77DCD85B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699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5459-4F39-40B3-8D60-712144A78148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3EF-89F3-4F5B-A7F3-E77DCD85B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1720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251520" y="116632"/>
            <a:ext cx="8568952" cy="6552728"/>
          </a:xfrm>
          <a:prstGeom prst="round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" y="0"/>
            <a:ext cx="2284869" cy="15121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5459-4F39-40B3-8D60-712144A78148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3EF-89F3-4F5B-A7F3-E77DCD85B5E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33205" y="12948"/>
            <a:ext cx="2503155" cy="15121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210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5459-4F39-40B3-8D60-712144A78148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3EF-89F3-4F5B-A7F3-E77DCD85B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9979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5459-4F39-40B3-8D60-712144A78148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3EF-89F3-4F5B-A7F3-E77DCD85B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707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5459-4F39-40B3-8D60-712144A78148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3EF-89F3-4F5B-A7F3-E77DCD85B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088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5459-4F39-40B3-8D60-712144A78148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3EF-89F3-4F5B-A7F3-E77DCD85B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028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5459-4F39-40B3-8D60-712144A78148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3EF-89F3-4F5B-A7F3-E77DCD85B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443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5459-4F39-40B3-8D60-712144A78148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3EF-89F3-4F5B-A7F3-E77DCD85B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367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5459-4F39-40B3-8D60-712144A78148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2D3EF-89F3-4F5B-A7F3-E77DCD85B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0619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45459-4F39-40B3-8D60-712144A78148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2D3EF-89F3-4F5B-A7F3-E77DCD85B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837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556792"/>
            <a:ext cx="6480720" cy="19716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  <a:t>Моя малая родина – посёлок Теплое</a:t>
            </a:r>
            <a:endParaRPr lang="ru-RU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365104"/>
            <a:ext cx="5216624" cy="1201688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err="1" smtClean="0">
                <a:solidFill>
                  <a:schemeClr val="tx1"/>
                </a:solidFill>
              </a:rPr>
              <a:t>Надежина</a:t>
            </a:r>
            <a:r>
              <a:rPr lang="ru-RU" b="1" dirty="0" smtClean="0">
                <a:solidFill>
                  <a:schemeClr val="tx1"/>
                </a:solidFill>
              </a:rPr>
              <a:t> Оксана Александровна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учитель начальных классов МКОУ «СОШ № 2 п. Тёплое им. кавалера ордена Красной звезды К. Н. Емельянова»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Тепло-Огаревского   района   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Тульской области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3862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7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Когда-то, князь </a:t>
            </a:r>
            <a:r>
              <a:rPr lang="ru-RU" dirty="0" err="1" smtClean="0"/>
              <a:t>Галицын</a:t>
            </a:r>
            <a:r>
              <a:rPr lang="ru-RU" dirty="0" smtClean="0"/>
              <a:t> и помещик </a:t>
            </a:r>
            <a:r>
              <a:rPr lang="ru-RU" dirty="0" smtClean="0"/>
              <a:t>Смидович </a:t>
            </a:r>
            <a:r>
              <a:rPr lang="ru-RU" dirty="0" smtClean="0"/>
              <a:t>переселили сюда своих крепостных крестьян. Поэтому уже в 1850 году в Теплом было две слободы: </a:t>
            </a:r>
            <a:r>
              <a:rPr lang="ru-RU" dirty="0" err="1" smtClean="0"/>
              <a:t>Голицынская</a:t>
            </a:r>
            <a:r>
              <a:rPr lang="ru-RU" dirty="0" smtClean="0"/>
              <a:t> и </a:t>
            </a:r>
            <a:r>
              <a:rPr lang="ru-RU" dirty="0" err="1" smtClean="0"/>
              <a:t>Смидовкая</a:t>
            </a:r>
            <a:endParaRPr lang="ru-RU" dirty="0"/>
          </a:p>
        </p:txBody>
      </p:sp>
      <p:pic>
        <p:nvPicPr>
          <p:cNvPr id="23554" name="Picture 2" descr="https://rodvoid.org/7/75/%D0%A1%D0%BC%D0%B8%D0%B4%D0%BE%D0%B2%D0%B8%D1%87-%D0%92%D0%B8%D0%BA%D0%B5%D0%BD%D1%82%D0%B8%D0%B9-%D0%9C%D0%B8%D1%85%D0%B0%D0%B9%D0%BB%D0%BE%D0%B2%D0%B8%D1%87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140945"/>
            <a:ext cx="1656184" cy="2132339"/>
          </a:xfrm>
          <a:prstGeom prst="rect">
            <a:avLst/>
          </a:prstGeom>
          <a:noFill/>
        </p:spPr>
      </p:pic>
      <p:pic>
        <p:nvPicPr>
          <p:cNvPr id="23556" name="Picture 4" descr="https://fb.ru/misc/i/gallery/71228/25939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3" y="4221088"/>
            <a:ext cx="1741408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Сегодня Тёплое — современный населенный пункт. Имеются две средние общеобразовательные, музыкальная школы, Центр культуры и досуга, развита торговая инфраструктура. В Центре культуры и досуга 12 лет работает детский народный театр, при музыкальной </a:t>
            </a:r>
            <a:r>
              <a:rPr lang="ru-RU" dirty="0" smtClean="0"/>
              <a:t>школе </a:t>
            </a:r>
            <a:r>
              <a:rPr lang="ru-RU" dirty="0" smtClean="0"/>
              <a:t>— хореографический ансамбль, создан краеведческий музей. </a:t>
            </a:r>
            <a:endParaRPr lang="ru-RU" dirty="0"/>
          </a:p>
        </p:txBody>
      </p:sp>
      <p:pic>
        <p:nvPicPr>
          <p:cNvPr id="24578" name="Picture 2" descr="https://tulagid71.ru/upload/iblock/3b5/3b548b328cff06302c19bc6965dd0a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933056"/>
            <a:ext cx="3457734" cy="2304256"/>
          </a:xfrm>
          <a:prstGeom prst="rect">
            <a:avLst/>
          </a:prstGeom>
          <a:noFill/>
        </p:spPr>
      </p:pic>
      <p:pic>
        <p:nvPicPr>
          <p:cNvPr id="24580" name="Picture 4" descr="https://www.culture.ru/storage/images/76d0236890dbbaf392af156d53295a75/7f1c95314e7a8241372f6892d0bb698f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933056"/>
            <a:ext cx="2160240" cy="2160240"/>
          </a:xfrm>
          <a:prstGeom prst="rect">
            <a:avLst/>
          </a:prstGeom>
          <a:noFill/>
        </p:spPr>
      </p:pic>
      <p:pic>
        <p:nvPicPr>
          <p:cNvPr id="24582" name="Picture 6" descr="https://tulagid71.ru/upload/iblock/ae4/ae463e740a78ccb249a726ef6bb886a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717032"/>
            <a:ext cx="2088232" cy="1566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Церковь </a:t>
            </a:r>
            <a:r>
              <a:rPr lang="ru-RU" dirty="0" err="1" smtClean="0"/>
              <a:t>Иверской</a:t>
            </a:r>
            <a:r>
              <a:rPr lang="ru-RU" dirty="0" smtClean="0"/>
              <a:t> </a:t>
            </a:r>
            <a:r>
              <a:rPr lang="ru-RU" dirty="0" smtClean="0"/>
              <a:t>иконы</a:t>
            </a:r>
            <a:br>
              <a:rPr lang="ru-RU" dirty="0" smtClean="0"/>
            </a:br>
            <a:r>
              <a:rPr lang="ru-RU" dirty="0" smtClean="0"/>
              <a:t> Божией  </a:t>
            </a:r>
            <a:r>
              <a:rPr lang="ru-RU" dirty="0" smtClean="0"/>
              <a:t>Матери (1874 год)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539552" y="6154763"/>
            <a:ext cx="8229600" cy="8254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5602" name="Picture 2" descr="https://avatars.mds.yandex.net/get-altay/1090799/2a00000161a4db48f404b7a8d6dafbe98d8e/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593626" cy="4114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Церковь Успения Пресвятой Богородицы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80444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pic>
        <p:nvPicPr>
          <p:cNvPr id="26626" name="Picture 2" descr="https://upload.wikimedia.org/wikipedia/commons/a/ad/1.%D0%A5%D1%80%D0%B0%D0%BC_%D0%A3%D1%81%D0%BF%D0%B5%D0%BD%D0%B8%D1%8F_%D0%91%D0%BE%D0%B6%D1%8C%D0%B5%D0%B9_%D0%BC%D0%B0%D1%82%D0%B5%D1%80%D0%B8_%D1%81.%D0%9D%D0%B0%D1%80%D1%8B%D1%88%D0%BA%D0%B8%D0%BD%D0%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5939472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. Урочище «Каменный».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949280"/>
            <a:ext cx="8229600" cy="13347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7650" name="Picture 2" descr="https://farm3.staticflickr.com/2885/9031212722_26f0ce565f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426259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64088" y="1600200"/>
            <a:ext cx="3322712" cy="4525963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Белоствольная берёза – </a:t>
            </a:r>
          </a:p>
          <a:p>
            <a:pPr>
              <a:buNone/>
            </a:pPr>
            <a:r>
              <a:rPr lang="ru-RU" dirty="0" smtClean="0"/>
              <a:t>Символ Родины моей. </a:t>
            </a:r>
          </a:p>
          <a:p>
            <a:pPr>
              <a:buNone/>
            </a:pPr>
            <a:r>
              <a:rPr lang="ru-RU" dirty="0" smtClean="0"/>
              <a:t>Нету деревца другого </a:t>
            </a:r>
          </a:p>
          <a:p>
            <a:pPr>
              <a:buNone/>
            </a:pPr>
            <a:r>
              <a:rPr lang="ru-RU" dirty="0" smtClean="0"/>
              <a:t>Сердцу русскому милей. </a:t>
            </a:r>
          </a:p>
          <a:p>
            <a:pPr>
              <a:buNone/>
            </a:pPr>
            <a:r>
              <a:rPr lang="ru-RU" dirty="0" smtClean="0"/>
              <a:t>Изумрудная весною,</a:t>
            </a:r>
          </a:p>
          <a:p>
            <a:pPr>
              <a:buNone/>
            </a:pPr>
            <a:r>
              <a:rPr lang="ru-RU" dirty="0" smtClean="0"/>
              <a:t> А зимою – в серебре, </a:t>
            </a:r>
          </a:p>
          <a:p>
            <a:pPr>
              <a:buNone/>
            </a:pPr>
            <a:r>
              <a:rPr lang="ru-RU" dirty="0" smtClean="0"/>
              <a:t>Машет веткой золотою </a:t>
            </a:r>
          </a:p>
          <a:p>
            <a:pPr>
              <a:buNone/>
            </a:pPr>
            <a:r>
              <a:rPr lang="ru-RU" dirty="0" smtClean="0"/>
              <a:t>Всем детишкам в сентябре.</a:t>
            </a:r>
          </a:p>
          <a:p>
            <a:pPr>
              <a:buNone/>
            </a:pPr>
            <a:r>
              <a:rPr lang="ru-RU" dirty="0" smtClean="0"/>
              <a:t> Каждый листик, как сердечко,</a:t>
            </a:r>
          </a:p>
          <a:p>
            <a:pPr>
              <a:buNone/>
            </a:pPr>
            <a:r>
              <a:rPr lang="ru-RU" dirty="0" smtClean="0"/>
              <a:t> Полюбуйся, погляди. </a:t>
            </a:r>
          </a:p>
          <a:p>
            <a:pPr>
              <a:buNone/>
            </a:pPr>
            <a:r>
              <a:rPr lang="ru-RU" dirty="0" smtClean="0"/>
              <a:t>У родимого крылечка</a:t>
            </a:r>
          </a:p>
          <a:p>
            <a:pPr>
              <a:buNone/>
            </a:pPr>
            <a:r>
              <a:rPr lang="ru-RU" dirty="0" smtClean="0"/>
              <a:t> Ты берёзку посади.</a:t>
            </a:r>
          </a:p>
          <a:p>
            <a:endParaRPr lang="ru-RU" dirty="0"/>
          </a:p>
        </p:txBody>
      </p:sp>
      <p:pic>
        <p:nvPicPr>
          <p:cNvPr id="28674" name="Picture 2" descr="https://stroy-podskazka.ru/images/article/orig/2020/09/skolko-let-zhivet-bere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4542480" cy="5745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/>
              <a:t>«Для России наш город – частица.  </a:t>
            </a:r>
            <a:endParaRPr lang="ru-RU" dirty="0" smtClean="0"/>
          </a:p>
          <a:p>
            <a:pPr algn="ctr">
              <a:buNone/>
            </a:pPr>
            <a:r>
              <a:rPr lang="ru-RU" b="1" i="1" dirty="0" smtClean="0"/>
              <a:t>А для нас он – родительский дом.</a:t>
            </a:r>
            <a:endParaRPr lang="ru-RU" dirty="0" smtClean="0"/>
          </a:p>
          <a:p>
            <a:pPr algn="ctr">
              <a:buNone/>
            </a:pPr>
            <a:r>
              <a:rPr lang="ru-RU" b="1" i="1" dirty="0" smtClean="0"/>
              <a:t> И мы рады, что можем гордиться </a:t>
            </a:r>
            <a:endParaRPr lang="ru-RU" dirty="0" smtClean="0"/>
          </a:p>
          <a:p>
            <a:pPr algn="ctr">
              <a:buNone/>
            </a:pPr>
            <a:r>
              <a:rPr lang="ru-RU" b="1" i="1" dirty="0" smtClean="0"/>
              <a:t>Малой Родиной, где мы живем».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4889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/>
              <a:t>Россия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04097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Россия – огромная страна. Привольно раскинулась она от снегов и льдов Крайнего Севера до Черного и Азовского морей на юге. Есть в России высокие горы, полноводные реки, глубокие озера, густые леса и бескрайние степи. Есть и маленькие речушки, светлые берёзовые рощи, солнечные полянки, болота и поля.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https://i.pinimg.com/originals/d3/5c/0f/d35c0f7edc1e873f3bffe4da643e4b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68760"/>
            <a:ext cx="5772355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5760640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каждого из нас есть своя малая Родина – тот уголок, где вы родились, где живут ваши родители и друзья, где находится ваш родной дом.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image.jimcdn.com/app/cms/image/transf/none/path/s725c7b2132ebd03a/image/i46610527517da7ae/version/1418761986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40768"/>
            <a:ext cx="5769104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работы в группе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Внимательно прочитайте задания.</a:t>
            </a:r>
          </a:p>
          <a:p>
            <a:pPr marL="514350" indent="-514350">
              <a:buAutoNum type="arabicPeriod"/>
            </a:pPr>
            <a:r>
              <a:rPr lang="ru-RU" dirty="0" smtClean="0"/>
              <a:t>Выполняя задания, четко следуйте инструкции.</a:t>
            </a:r>
          </a:p>
          <a:p>
            <a:pPr marL="514350" indent="-514350">
              <a:buAutoNum type="arabicPeriod"/>
            </a:pPr>
            <a:r>
              <a:rPr lang="ru-RU" dirty="0" smtClean="0"/>
              <a:t>Распределите работу в группе.</a:t>
            </a:r>
          </a:p>
          <a:p>
            <a:pPr marL="514350" indent="-514350">
              <a:buAutoNum type="arabicPeriod"/>
            </a:pPr>
            <a:r>
              <a:rPr lang="ru-RU" dirty="0" smtClean="0"/>
              <a:t>Работайте дружно.</a:t>
            </a:r>
          </a:p>
          <a:p>
            <a:pPr marL="514350" indent="-514350">
              <a:buAutoNum type="arabicPeriod"/>
            </a:pPr>
            <a:r>
              <a:rPr lang="ru-RU" dirty="0" smtClean="0"/>
              <a:t>Уважайте мнение товарищей.</a:t>
            </a:r>
          </a:p>
          <a:p>
            <a:pPr marL="514350" indent="-514350">
              <a:buAutoNum type="arabicPeriod"/>
            </a:pPr>
            <a:r>
              <a:rPr lang="ru-RU" dirty="0" smtClean="0"/>
              <a:t>Выберите выступающих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Пословицы о Родине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чужой стороне Родина милей вдвойне.</a:t>
            </a:r>
          </a:p>
          <a:p>
            <a:r>
              <a:rPr lang="ru-RU" dirty="0" smtClean="0"/>
              <a:t>Нет земли краше, чем страна наша.</a:t>
            </a:r>
          </a:p>
          <a:p>
            <a:r>
              <a:rPr lang="ru-RU" dirty="0" smtClean="0"/>
              <a:t>Всякому мила своя сторона.</a:t>
            </a:r>
          </a:p>
          <a:p>
            <a:r>
              <a:rPr lang="ru-RU" dirty="0" smtClean="0"/>
              <a:t>Человек без Родины – что соловей без песни.</a:t>
            </a:r>
          </a:p>
          <a:p>
            <a:r>
              <a:rPr lang="ru-RU" dirty="0" smtClean="0"/>
              <a:t>Чужбина – калина, родина – малина.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Наша малая родина –</a:t>
            </a:r>
            <a:br>
              <a:rPr lang="ru-RU" dirty="0" smtClean="0"/>
            </a:br>
            <a:r>
              <a:rPr lang="ru-RU" dirty="0" smtClean="0"/>
              <a:t> посёлок Тёплое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949280"/>
            <a:ext cx="8229600" cy="6146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https://static.mk.ru/upload/entities/2018/09/04/articles/facebookPicture/1b/0a/7a/07/bd01c5f1957009be97a2d7bfbc264c8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6858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Посёлок ТЕПЛОЕ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1600200"/>
            <a:ext cx="3466728" cy="499715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4900" i="1" dirty="0" smtClean="0">
                <a:latin typeface="Times New Roman" pitchFamily="18" charset="0"/>
                <a:cs typeface="Times New Roman" pitchFamily="18" charset="0"/>
              </a:rPr>
              <a:t>На свете есть такое место,</a:t>
            </a: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900" i="1" dirty="0" smtClean="0">
                <a:latin typeface="Times New Roman" pitchFamily="18" charset="0"/>
                <a:cs typeface="Times New Roman" pitchFamily="18" charset="0"/>
              </a:rPr>
              <a:t>Где ты родился и живешь.</a:t>
            </a: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900" i="1" dirty="0" smtClean="0">
                <a:latin typeface="Times New Roman" pitchFamily="18" charset="0"/>
                <a:cs typeface="Times New Roman" pitchFamily="18" charset="0"/>
              </a:rPr>
              <a:t>Клочок земли – с ним связан тесно – </a:t>
            </a: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900" i="1" dirty="0" smtClean="0">
                <a:latin typeface="Times New Roman" pitchFamily="18" charset="0"/>
                <a:cs typeface="Times New Roman" pitchFamily="18" charset="0"/>
              </a:rPr>
              <a:t>Своею родиной зовешь.</a:t>
            </a: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900" i="1" dirty="0" smtClean="0">
                <a:latin typeface="Times New Roman" pitchFamily="18" charset="0"/>
                <a:cs typeface="Times New Roman" pitchFamily="18" charset="0"/>
              </a:rPr>
              <a:t>Люблю я свой родной поселок, </a:t>
            </a: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900" i="1" dirty="0" smtClean="0">
                <a:latin typeface="Times New Roman" pitchFamily="18" charset="0"/>
                <a:cs typeface="Times New Roman" pitchFamily="18" charset="0"/>
              </a:rPr>
              <a:t>И тех людей, кто здесь живет,</a:t>
            </a: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900" i="1" dirty="0" smtClean="0">
                <a:latin typeface="Times New Roman" pitchFamily="18" charset="0"/>
                <a:cs typeface="Times New Roman" pitchFamily="18" charset="0"/>
              </a:rPr>
              <a:t>И как бы ни был путь мой долог,</a:t>
            </a: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900" i="1" dirty="0" smtClean="0">
                <a:latin typeface="Times New Roman" pitchFamily="18" charset="0"/>
                <a:cs typeface="Times New Roman" pitchFamily="18" charset="0"/>
              </a:rPr>
              <a:t>Тропа меня домой ведёт.</a:t>
            </a: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900" i="1" dirty="0" smtClean="0">
                <a:latin typeface="Times New Roman" pitchFamily="18" charset="0"/>
                <a:cs typeface="Times New Roman" pitchFamily="18" charset="0"/>
              </a:rPr>
              <a:t>Люблю его за воздух чистый,</a:t>
            </a: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900" i="1" dirty="0" smtClean="0">
                <a:latin typeface="Times New Roman" pitchFamily="18" charset="0"/>
                <a:cs typeface="Times New Roman" pitchFamily="18" charset="0"/>
              </a:rPr>
              <a:t>И за бескрайние поля…</a:t>
            </a: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900" i="1" dirty="0" smtClean="0">
                <a:latin typeface="Times New Roman" pitchFamily="18" charset="0"/>
                <a:cs typeface="Times New Roman" pitchFamily="18" charset="0"/>
              </a:rPr>
              <a:t>Бежит поток речушки быстрой – </a:t>
            </a: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900" i="1" dirty="0" smtClean="0">
                <a:latin typeface="Times New Roman" pitchFamily="18" charset="0"/>
                <a:cs typeface="Times New Roman" pitchFamily="18" charset="0"/>
              </a:rPr>
              <a:t>Он за собой манит меня.</a:t>
            </a: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900" i="1" dirty="0" smtClean="0">
                <a:latin typeface="Times New Roman" pitchFamily="18" charset="0"/>
                <a:cs typeface="Times New Roman" pitchFamily="18" charset="0"/>
              </a:rPr>
              <a:t>Я с детства знаю все тропинки,</a:t>
            </a: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900" i="1" dirty="0" smtClean="0">
                <a:latin typeface="Times New Roman" pitchFamily="18" charset="0"/>
                <a:cs typeface="Times New Roman" pitchFamily="18" charset="0"/>
              </a:rPr>
              <a:t>Знаком в поселке каждый дом.</a:t>
            </a: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900" i="1" dirty="0" smtClean="0">
                <a:latin typeface="Times New Roman" pitchFamily="18" charset="0"/>
                <a:cs typeface="Times New Roman" pitchFamily="18" charset="0"/>
              </a:rPr>
              <a:t>Вам расскажу, как по картинке</a:t>
            </a: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900" i="1" dirty="0" smtClean="0">
                <a:latin typeface="Times New Roman" pitchFamily="18" charset="0"/>
                <a:cs typeface="Times New Roman" pitchFamily="18" charset="0"/>
              </a:rPr>
              <a:t>Где мост, где сад, где водоем.</a:t>
            </a: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900" i="1" dirty="0" smtClean="0">
                <a:latin typeface="Times New Roman" pitchFamily="18" charset="0"/>
                <a:cs typeface="Times New Roman" pitchFamily="18" charset="0"/>
              </a:rPr>
              <a:t>В лесочке нашем есть криница,</a:t>
            </a: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900" i="1" dirty="0" smtClean="0">
                <a:latin typeface="Times New Roman" pitchFamily="18" charset="0"/>
                <a:cs typeface="Times New Roman" pitchFamily="18" charset="0"/>
              </a:rPr>
              <a:t>А в ней холодная вода.</a:t>
            </a: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900" i="1" dirty="0" smtClean="0">
                <a:latin typeface="Times New Roman" pitchFamily="18" charset="0"/>
                <a:cs typeface="Times New Roman" pitchFamily="18" charset="0"/>
              </a:rPr>
              <a:t>Хотите в летний зной напиться?</a:t>
            </a: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900" i="1" dirty="0" smtClean="0">
                <a:latin typeface="Times New Roman" pitchFamily="18" charset="0"/>
                <a:cs typeface="Times New Roman" pitchFamily="18" charset="0"/>
              </a:rPr>
              <a:t>Тропинка приведет сюда…</a:t>
            </a: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1508" name="Picture 4" descr="https://avatars.mds.yandex.net/get-altay/1352335/2a00000165137b1b84b091d523fddeb29586/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933056"/>
            <a:ext cx="4139952" cy="2328723"/>
          </a:xfrm>
          <a:prstGeom prst="rect">
            <a:avLst/>
          </a:prstGeom>
          <a:noFill/>
        </p:spPr>
      </p:pic>
      <p:pic>
        <p:nvPicPr>
          <p:cNvPr id="21520" name="Picture 16" descr="https://im0-tub-ru.yandex.net/i?id=4521b419272f3ccea91613bb6bc65018&amp;ref=rim&amp;n=33&amp;w=101&amp;h=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340768"/>
            <a:ext cx="1682105" cy="2498176"/>
          </a:xfrm>
          <a:prstGeom prst="rect">
            <a:avLst/>
          </a:prstGeom>
          <a:noFill/>
        </p:spPr>
      </p:pic>
      <p:pic>
        <p:nvPicPr>
          <p:cNvPr id="21522" name="Picture 18" descr="https://tula.aquastrana.ru/wp-content/uploads/2017/07/%D0%B3%D0%B5%D1%80%D0%B1_%D0%A2%D0%B5%D0%BF%D0%BB%D0%BE%D0%B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268760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Село Теплое начало упоминаться в </a:t>
            </a:r>
            <a:r>
              <a:rPr lang="ru-RU" dirty="0" smtClean="0"/>
              <a:t>летописях с </a:t>
            </a:r>
            <a:r>
              <a:rPr lang="ru-RU" dirty="0" smtClean="0"/>
              <a:t>1797 года. Его расположение уникально. Наши предки обычно селились по берегам </a:t>
            </a:r>
            <a:r>
              <a:rPr lang="ru-RU" dirty="0" smtClean="0"/>
              <a:t>рек</a:t>
            </a:r>
            <a:r>
              <a:rPr lang="ru-RU" dirty="0" smtClean="0"/>
              <a:t>, а это село стоит на возвышенности. </a:t>
            </a:r>
            <a:endParaRPr lang="ru-RU" dirty="0"/>
          </a:p>
        </p:txBody>
      </p:sp>
      <p:pic>
        <p:nvPicPr>
          <p:cNvPr id="22530" name="Picture 2" descr="https://static-maps.yandex.ru/1.x/?l=map&amp;ll=37.47989700,53.44674300&amp;size=600,250&amp;z=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861048"/>
            <a:ext cx="571500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523</Words>
  <Application>Microsoft Office PowerPoint</Application>
  <PresentationFormat>Экран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Моя малая родина – посёлок Теплое</vt:lpstr>
      <vt:lpstr>Слайд 2</vt:lpstr>
      <vt:lpstr>Россия</vt:lpstr>
      <vt:lpstr>У каждого из нас есть своя малая Родина – тот уголок, где вы родились, где живут ваши родители и друзья, где находится ваш родной дом. </vt:lpstr>
      <vt:lpstr>Правила работы в группе</vt:lpstr>
      <vt:lpstr>Пословицы о Родине</vt:lpstr>
      <vt:lpstr>Наша малая родина –  посёлок Тёплое </vt:lpstr>
      <vt:lpstr>Посёлок ТЕПЛОЕ</vt:lpstr>
      <vt:lpstr>Слайд 9</vt:lpstr>
      <vt:lpstr>Слайд 10</vt:lpstr>
      <vt:lpstr>Слайд 11</vt:lpstr>
      <vt:lpstr>Церковь Иверской иконы  Божией  Матери (1874 год) </vt:lpstr>
      <vt:lpstr>Церковь Успения Пресвятой Богородицы </vt:lpstr>
      <vt:lpstr>. Урочище «Каменный».  </vt:lpstr>
      <vt:lpstr>Слайд 15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 «Светлый край берез,  моя Россия» 3</dc:title>
  <dc:creator>Ольга Михайловна</dc:creator>
  <cp:lastModifiedBy>Школа №2</cp:lastModifiedBy>
  <cp:revision>12</cp:revision>
  <dcterms:created xsi:type="dcterms:W3CDTF">2014-10-10T20:01:10Z</dcterms:created>
  <dcterms:modified xsi:type="dcterms:W3CDTF">2020-10-15T19:02:49Z</dcterms:modified>
</cp:coreProperties>
</file>