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83" r:id="rId3"/>
    <p:sldId id="260" r:id="rId4"/>
    <p:sldId id="261" r:id="rId5"/>
    <p:sldId id="262" r:id="rId6"/>
    <p:sldId id="281" r:id="rId7"/>
    <p:sldId id="266" r:id="rId8"/>
    <p:sldId id="271" r:id="rId9"/>
    <p:sldId id="290" r:id="rId10"/>
    <p:sldId id="298" r:id="rId11"/>
    <p:sldId id="272" r:id="rId12"/>
    <p:sldId id="273" r:id="rId13"/>
    <p:sldId id="274" r:id="rId14"/>
    <p:sldId id="296" r:id="rId15"/>
    <p:sldId id="297" r:id="rId16"/>
    <p:sldId id="28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CCFF"/>
    <a:srgbClr val="CCFF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D6B24-5D16-495F-9ED0-A4713A52327B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E6DB9-E7D8-43FC-824A-81122F3D0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AE486C-D3EA-4DF3-BF7D-BA0D5461EE04}" type="datetimeFigureOut">
              <a:rPr lang="ru-RU" smtClean="0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2AE7DD-C808-4EBB-8434-0983323E05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pic>
        <p:nvPicPr>
          <p:cNvPr id="7" name="Рисунок 6" descr="post-279854-1298288370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7" descr="post-279854-1298288370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8" descr="97e6b01896c7.pn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B940EC-68BA-4175-B289-09D89E338B57}" type="datetimeFigureOut">
              <a:rPr lang="ru-RU" smtClean="0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4FACF-72C9-49B9-8A09-651DAA2459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5768B1-2AAF-4AE8-AD96-8E19D1744FA0}" type="datetimeFigureOut">
              <a:rPr lang="ru-RU" smtClean="0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D9063-EF26-4F2A-9989-86914C79F2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F41F29-E078-4C6C-9E0D-79CF08B83763}" type="datetimeFigureOut">
              <a:rPr lang="ru-RU" smtClean="0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3DBB2-BCDD-4F9B-BE1C-C9AD340E5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1139EA-D836-4535-A149-EE1BF36AA377}" type="datetimeFigureOut">
              <a:rPr lang="ru-RU" smtClean="0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F19D3CBC-1224-44A8-B539-8CFE525100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6582D7-ECFA-47AE-8336-7B94E1D11CA4}" type="datetimeFigureOut">
              <a:rPr lang="ru-RU" smtClean="0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862EA-A78C-487A-BAA4-F588E1176C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016BF-2C7F-4ACA-8B84-A65ABBDB3C0F}" type="datetimeFigureOut">
              <a:rPr lang="ru-RU" smtClean="0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706F1-99B9-4D00-ABC3-1EC2160E8A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67EF75-29AE-489B-8953-A65E876CFD92}" type="datetimeFigureOut">
              <a:rPr lang="ru-RU" smtClean="0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A4C63A-4947-45CA-8592-E10C6D8161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1671DA-F1FC-4BA9-B098-4F18F2D37C42}" type="datetimeFigureOut">
              <a:rPr lang="ru-RU" smtClean="0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8F2B3-C378-413E-9188-E5EA981DA6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7AA10E-4C98-41F2-969D-1D81548D9B0A}" type="datetimeFigureOut">
              <a:rPr lang="ru-RU" smtClean="0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C82C3-925A-4779-9342-DE70F11F72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A7DC50-C6BF-4D1E-9DF1-0D47E6BA6298}" type="datetimeFigureOut">
              <a:rPr lang="ru-RU" smtClean="0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0A437-F018-4962-9DA7-92D7AE27E6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A938D135-7CCE-4E88-B8E6-BBDCFF11FD3E}" type="datetimeFigureOut">
              <a:rPr lang="ru-RU" smtClean="0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6E5F68DC-2C3E-4D94-AFBC-20D6215402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1052736"/>
            <a:ext cx="6336704" cy="495520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повышенной трудности по математике</a:t>
            </a:r>
          </a:p>
          <a:p>
            <a:pPr algn="ctr">
              <a:defRPr/>
            </a:pP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ru-RU" sz="32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класс</a:t>
            </a:r>
          </a:p>
          <a:p>
            <a:pPr algn="ctr">
              <a:defRPr/>
            </a:pP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Подготовила учитель начальных классов</a:t>
            </a:r>
          </a:p>
          <a:p>
            <a:pPr algn="r">
              <a:defRPr/>
            </a:pP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Надежина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О.А.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143000"/>
          </a:xfrm>
        </p:spPr>
        <p:txBody>
          <a:bodyPr/>
          <a:lstStyle/>
          <a:p>
            <a:r>
              <a:rPr lang="ru-RU" dirty="0" smtClean="0"/>
              <a:t>Отгадайте ребусы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332656"/>
            <a:ext cx="41376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  3  ж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4293096"/>
            <a:ext cx="19495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 flipH="1">
            <a:off x="899592" y="5229200"/>
            <a:ext cx="3024336" cy="1152128"/>
          </a:xfrm>
          <a:prstGeom prst="wedgeRoundRectCallout">
            <a:avLst>
              <a:gd name="adj1" fmla="val -50283"/>
              <a:gd name="adj2" fmla="val -138416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5301208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стриж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3995936" y="2060848"/>
            <a:ext cx="453650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788022" y="1772816"/>
            <a:ext cx="3312369" cy="478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31640" y="188640"/>
            <a:ext cx="62646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  3  НА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365104"/>
            <a:ext cx="19495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 flipH="1">
            <a:off x="827584" y="5301208"/>
            <a:ext cx="3672408" cy="1152128"/>
          </a:xfrm>
          <a:prstGeom prst="wedgeRoundRectCallout">
            <a:avLst>
              <a:gd name="adj1" fmla="val -48627"/>
              <a:gd name="adj2" fmla="val -38393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5301208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витрина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764704"/>
            <a:ext cx="17235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4077072"/>
            <a:ext cx="19495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 flipH="1">
            <a:off x="971600" y="4941168"/>
            <a:ext cx="2952328" cy="1152128"/>
          </a:xfrm>
          <a:prstGeom prst="wedgeRoundRectCallout">
            <a:avLst>
              <a:gd name="adj1" fmla="val -48627"/>
              <a:gd name="adj2" fmla="val -38393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5013176"/>
            <a:ext cx="29296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5856" y="404665"/>
            <a:ext cx="537706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428604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Волшебный квадрат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1714488"/>
            <a:ext cx="185738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3071810"/>
            <a:ext cx="185738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57356" y="4429132"/>
            <a:ext cx="185738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4744" y="1714488"/>
            <a:ext cx="185738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714744" y="3071810"/>
            <a:ext cx="185738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14744" y="4429132"/>
            <a:ext cx="185738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72132" y="4429132"/>
            <a:ext cx="185738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3071810"/>
            <a:ext cx="185738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72132" y="1714488"/>
            <a:ext cx="185738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857620" y="1785926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428604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Волшебный квадрат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1714488"/>
            <a:ext cx="185738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7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3071810"/>
            <a:ext cx="185738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57356" y="4429132"/>
            <a:ext cx="185738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4744" y="1714488"/>
            <a:ext cx="185738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714744" y="3071810"/>
            <a:ext cx="185738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14744" y="4429132"/>
            <a:ext cx="185738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72132" y="4429132"/>
            <a:ext cx="185738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3071810"/>
            <a:ext cx="185738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72132" y="1714488"/>
            <a:ext cx="185738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7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57620" y="1785926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755576" y="2204864"/>
            <a:ext cx="7920880" cy="1656184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948132"/>
              </a:avLst>
            </a:prstTxWarp>
          </a:bodyPr>
          <a:lstStyle/>
          <a:p>
            <a:pPr algn="ctr" rtl="0"/>
            <a:r>
              <a:rPr lang="ru-RU" sz="3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/>
              </a:rPr>
              <a:t>Молодцы!</a:t>
            </a:r>
            <a:endParaRPr lang="ru-RU" sz="3600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908721"/>
            <a:ext cx="5184576" cy="273630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3125A5"/>
                </a:solidFill>
                <a:latin typeface="Times New Roman" pitchFamily="18" charset="0"/>
                <a:cs typeface="Times New Roman" pitchFamily="18" charset="0"/>
              </a:rPr>
              <a:t>“Математика открывает свои тайны только тому, кто занимается ею с чистой любовью, ради ее собственной красоты” </a:t>
            </a:r>
            <a:r>
              <a:rPr lang="ru-RU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3125A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3125A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3125A5"/>
                </a:solidFill>
                <a:latin typeface="Times New Roman" pitchFamily="18" charset="0"/>
                <a:cs typeface="Times New Roman" pitchFamily="18" charset="0"/>
              </a:rPr>
              <a:t>Архимед </a:t>
            </a:r>
            <a:r>
              <a:rPr lang="ru-RU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3125A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3125A5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4" y="5661248"/>
            <a:ext cx="5616625" cy="288032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212976"/>
            <a:ext cx="17287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55576" y="312331"/>
            <a:ext cx="792088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7500" algn="l"/>
              </a:tabLst>
            </a:pPr>
            <a:r>
              <a:rPr kumimoji="0" lang="ru-RU" sz="36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Гусь весит 3 кг.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7500" algn="l"/>
              </a:tabLst>
            </a:pPr>
            <a:r>
              <a:rPr kumimoji="0" lang="ru-RU" sz="36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он будет весить, если встанет на одну ногу?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7500" algn="l"/>
              </a:tabLst>
            </a:pPr>
            <a:endParaRPr kumimoji="0" lang="ru-RU" sz="32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508104" y="2996952"/>
            <a:ext cx="3217068" cy="336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31640" y="3501008"/>
            <a:ext cx="2304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ответ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4437112"/>
            <a:ext cx="208903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кг </a:t>
            </a:r>
            <a:endParaRPr lang="ru-RU" sz="5400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 flipH="1">
            <a:off x="1403648" y="4653136"/>
            <a:ext cx="2376264" cy="1152128"/>
          </a:xfrm>
          <a:prstGeom prst="wedgeRoundRectCallout">
            <a:avLst>
              <a:gd name="adj1" fmla="val -92327"/>
              <a:gd name="adj2" fmla="val -65573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385376" y="991181"/>
            <a:ext cx="65251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7500" algn="l"/>
              </a:tabLst>
            </a:pPr>
            <a:r>
              <a:rPr kumimoji="0" lang="ru-RU" sz="40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ушей у 5 мышей? </a:t>
            </a:r>
            <a:endParaRPr kumimoji="0" lang="ru-RU" sz="4000" b="1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4581128"/>
            <a:ext cx="141577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317500" algn="l"/>
              </a:tabLst>
            </a:pP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endParaRPr lang="ru-RU" sz="9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3645024"/>
            <a:ext cx="2064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ответ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 flipH="1">
            <a:off x="1547664" y="4869160"/>
            <a:ext cx="1584176" cy="1080120"/>
          </a:xfrm>
          <a:prstGeom prst="wedgeRoundRectCallout">
            <a:avLst>
              <a:gd name="adj1" fmla="val -90969"/>
              <a:gd name="adj2" fmla="val -69124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347864" y="2564904"/>
            <a:ext cx="489654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210443" y="343109"/>
            <a:ext cx="69086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</a:tabLst>
            </a:pPr>
            <a:r>
              <a:rPr kumimoji="0" lang="ru-RU" sz="36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трех братьев по одной сестре.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</a:tabLst>
            </a:pPr>
            <a:r>
              <a:rPr kumimoji="0" lang="ru-RU" sz="36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всего детей в семье? </a:t>
            </a:r>
            <a:endParaRPr kumimoji="0" lang="ru-RU" sz="3600" b="1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5229200"/>
            <a:ext cx="34972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Четверо</a:t>
            </a:r>
            <a:endParaRPr lang="ru-RU" sz="5400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 flipH="1">
            <a:off x="971600" y="5013176"/>
            <a:ext cx="3456384" cy="1224136"/>
          </a:xfrm>
          <a:prstGeom prst="wedgeRoundRectCallout">
            <a:avLst>
              <a:gd name="adj1" fmla="val -73936"/>
              <a:gd name="adj2" fmla="val -74240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4077072"/>
            <a:ext cx="2064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ответ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1700808"/>
            <a:ext cx="223224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1844824"/>
            <a:ext cx="122413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1988840"/>
            <a:ext cx="93610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4221088"/>
            <a:ext cx="2064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ответ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 flipH="1">
            <a:off x="899592" y="4941168"/>
            <a:ext cx="3600400" cy="1440160"/>
          </a:xfrm>
          <a:prstGeom prst="wedgeRoundRectCallout">
            <a:avLst>
              <a:gd name="adj1" fmla="val -28866"/>
              <a:gd name="adj2" fmla="val -51032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560" y="476672"/>
            <a:ext cx="8136904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4788" algn="ctr" defTabSz="914400" rtl="0" eaLnBrk="1" fontAlgn="base" latinLnBrk="0" hangingPunct="1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93700" algn="l"/>
              </a:tabLst>
            </a:pPr>
            <a:r>
              <a:rPr kumimoji="0" lang="ru-RU" sz="36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тяжелее — один кг ваты  или один кг железа? </a:t>
            </a:r>
            <a:endParaRPr kumimoji="0" lang="ru-RU" sz="2000" b="1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4941168"/>
            <a:ext cx="357841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Весят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одинаково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120" b="16841"/>
          <a:stretch>
            <a:fillRect/>
          </a:stretch>
        </p:blipFill>
        <p:spPr bwMode="auto">
          <a:xfrm>
            <a:off x="827584" y="1628800"/>
            <a:ext cx="38100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1844824"/>
            <a:ext cx="280831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827584" y="209546"/>
            <a:ext cx="7992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9088" algn="l"/>
              </a:tabLst>
            </a:pPr>
            <a:r>
              <a:rPr kumimoji="0" lang="ru-RU" sz="36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одной семье два папы и два сына. Сколько всего людей? </a:t>
            </a:r>
            <a:endParaRPr kumimoji="0" lang="ru-RU" sz="3600" b="1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5085184"/>
            <a:ext cx="276877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человека: 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дедушка, 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отец, сын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5816" y="126876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827584" y="5013176"/>
            <a:ext cx="2736304" cy="1512168"/>
          </a:xfrm>
          <a:prstGeom prst="wedgeRoundRectCallout">
            <a:avLst>
              <a:gd name="adj1" fmla="val -109485"/>
              <a:gd name="adj2" fmla="val -61945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4221088"/>
            <a:ext cx="2064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ответ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39552" y="175816"/>
            <a:ext cx="7992888" cy="227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33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Летела стая гусей: </a:t>
            </a:r>
          </a:p>
          <a:p>
            <a:pPr marL="0" marR="0" lvl="0" indent="0" algn="ctr" defTabSz="914400" rtl="0" eaLnBrk="1" fontAlgn="base" latinLnBrk="0" hangingPunct="1">
              <a:lnSpc>
                <a:spcPts val="33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36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 гусь впереди и два позади, </a:t>
            </a:r>
            <a:endParaRPr kumimoji="0" lang="ru-RU" sz="3600" b="1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eaLnBrk="0" hangingPunct="0">
              <a:lnSpc>
                <a:spcPts val="3360"/>
              </a:lnSpc>
            </a:pPr>
            <a:r>
              <a:rPr kumimoji="0" lang="ru-RU" sz="36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 </a:t>
            </a:r>
            <a:r>
              <a:rPr kumimoji="0" lang="ru-RU" sz="36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позади и два впереди, </a:t>
            </a:r>
          </a:p>
          <a:p>
            <a:pPr lvl="0" algn="ctr" eaLnBrk="0" hangingPunct="0">
              <a:lnSpc>
                <a:spcPts val="3360"/>
              </a:lnSpc>
            </a:pPr>
            <a:r>
              <a:rPr lang="ru-RU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36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 гусь между двумя и три в ряд. Сколько было всего гусей?  </a:t>
            </a:r>
            <a:endParaRPr kumimoji="0" lang="ru-RU" sz="3600" b="1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725144"/>
            <a:ext cx="2064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ответ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 flipH="1">
            <a:off x="1043608" y="5373216"/>
            <a:ext cx="1368152" cy="1152128"/>
          </a:xfrm>
          <a:prstGeom prst="wedgeRoundRectCallout">
            <a:avLst>
              <a:gd name="adj1" fmla="val -140006"/>
              <a:gd name="adj2" fmla="val -67748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23509" y="5085184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dirty="0"/>
          </a:p>
        </p:txBody>
      </p:sp>
      <p:pic>
        <p:nvPicPr>
          <p:cNvPr id="1026" name="Picture 2" descr="C:\Documents and Settings\Ирина\Рабочий стол\crbst_oiseau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2348880"/>
            <a:ext cx="2808312" cy="1899093"/>
          </a:xfrm>
          <a:prstGeom prst="rect">
            <a:avLst/>
          </a:prstGeom>
          <a:noFill/>
        </p:spPr>
      </p:pic>
      <p:pic>
        <p:nvPicPr>
          <p:cNvPr id="11" name="Picture 2" descr="C:\Documents and Settings\Ирина\Рабочий стол\crbst_oiseau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080" y="3933056"/>
            <a:ext cx="3240360" cy="2191262"/>
          </a:xfrm>
          <a:prstGeom prst="rect">
            <a:avLst/>
          </a:prstGeom>
          <a:noFill/>
        </p:spPr>
      </p:pic>
      <p:pic>
        <p:nvPicPr>
          <p:cNvPr id="12" name="Picture 2" descr="C:\Documents and Settings\Ирина\Рабочий стол\crbst_oiseau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832" y="3140968"/>
            <a:ext cx="2952328" cy="199648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685800" y="1447800"/>
            <a:ext cx="434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dirty="0"/>
              <a:t>1   3   5   7…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228600" y="2895600"/>
            <a:ext cx="6400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dirty="0"/>
              <a:t>40  38   36   34 …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228600" y="4419600"/>
            <a:ext cx="5867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dirty="0"/>
              <a:t>11   22   33   44…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5105400" y="1447800"/>
            <a:ext cx="3810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dirty="0"/>
              <a:t>9   11   13</a:t>
            </a: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5638800" y="2895600"/>
            <a:ext cx="4191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/>
              <a:t>32  30  28</a:t>
            </a: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5638800" y="4419600"/>
            <a:ext cx="3505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/>
              <a:t>55  66  77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Продолжите рад чисел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9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9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3734</TotalTime>
  <Words>209</Words>
  <Application>Microsoft Office PowerPoint</Application>
  <PresentationFormat>Экран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Слайд 1</vt:lpstr>
      <vt:lpstr>“Математика открывает свои тайны только тому, кто занимается ею с чистой любовью, ради ее собственной красоты”  Архимед  </vt:lpstr>
      <vt:lpstr>Слайд 3</vt:lpstr>
      <vt:lpstr>Слайд 4</vt:lpstr>
      <vt:lpstr>Слайд 5</vt:lpstr>
      <vt:lpstr>Слайд 6</vt:lpstr>
      <vt:lpstr>Слайд 7</vt:lpstr>
      <vt:lpstr>Слайд 8</vt:lpstr>
      <vt:lpstr>Продолжите рад чисел </vt:lpstr>
      <vt:lpstr>Отгадайте ребусы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Оксана</cp:lastModifiedBy>
  <cp:revision>107</cp:revision>
  <dcterms:created xsi:type="dcterms:W3CDTF">2011-08-02T23:19:04Z</dcterms:created>
  <dcterms:modified xsi:type="dcterms:W3CDTF">2016-04-13T19:35:04Z</dcterms:modified>
</cp:coreProperties>
</file>