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65" r:id="rId4"/>
    <p:sldId id="261" r:id="rId5"/>
    <p:sldId id="262" r:id="rId6"/>
    <p:sldId id="263" r:id="rId7"/>
    <p:sldId id="264" r:id="rId8"/>
    <p:sldId id="260" r:id="rId9"/>
    <p:sldId id="268" r:id="rId10"/>
    <p:sldId id="258" r:id="rId11"/>
    <p:sldId id="259" r:id="rId12"/>
    <p:sldId id="266" r:id="rId13"/>
    <p:sldId id="267" r:id="rId14"/>
    <p:sldId id="269"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87" autoAdjust="0"/>
  </p:normalViewPr>
  <p:slideViewPr>
    <p:cSldViewPr snapToGrid="0">
      <p:cViewPr varScale="1">
        <p:scale>
          <a:sx n="63" d="100"/>
          <a:sy n="63" d="100"/>
        </p:scale>
        <p:origin x="91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889FF8-DB4E-4B62-8A4D-4CA7453077CB}" type="datetimeFigureOut">
              <a:rPr lang="ru-RU" smtClean="0"/>
              <a:t>10.08.2018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0F1CB-5B26-4B22-9548-E4311038D416}" type="slidenum">
              <a:rPr lang="ru-RU" smtClean="0"/>
              <a:t>‹#›</a:t>
            </a:fld>
            <a:endParaRPr lang="ru-RU"/>
          </a:p>
        </p:txBody>
      </p:sp>
    </p:spTree>
    <p:extLst>
      <p:ext uri="{BB962C8B-B14F-4D97-AF65-F5344CB8AC3E}">
        <p14:creationId xmlns:p14="http://schemas.microsoft.com/office/powerpoint/2010/main" val="1299284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580F1CB-5B26-4B22-9548-E4311038D416}" type="slidenum">
              <a:rPr lang="ru-RU" smtClean="0"/>
              <a:t>7</a:t>
            </a:fld>
            <a:endParaRPr lang="ru-RU"/>
          </a:p>
        </p:txBody>
      </p:sp>
    </p:spTree>
    <p:extLst>
      <p:ext uri="{BB962C8B-B14F-4D97-AF65-F5344CB8AC3E}">
        <p14:creationId xmlns:p14="http://schemas.microsoft.com/office/powerpoint/2010/main" val="3072998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218A098-322A-4248-A8CF-D914F27290AD}" type="datetimeFigureOut">
              <a:rPr lang="ru-RU" smtClean="0"/>
              <a:t>10.08.2018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EA6B49-096C-4F61-8F74-A231DB3CA17F}" type="slidenum">
              <a:rPr lang="ru-RU" smtClean="0"/>
              <a:t>‹#›</a:t>
            </a:fld>
            <a:endParaRPr lang="ru-RU"/>
          </a:p>
        </p:txBody>
      </p:sp>
    </p:spTree>
    <p:extLst>
      <p:ext uri="{BB962C8B-B14F-4D97-AF65-F5344CB8AC3E}">
        <p14:creationId xmlns:p14="http://schemas.microsoft.com/office/powerpoint/2010/main" val="823968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218A098-322A-4248-A8CF-D914F27290AD}" type="datetimeFigureOut">
              <a:rPr lang="ru-RU" smtClean="0"/>
              <a:t>10.08.2018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EA6B49-096C-4F61-8F74-A231DB3CA17F}" type="slidenum">
              <a:rPr lang="ru-RU" smtClean="0"/>
              <a:t>‹#›</a:t>
            </a:fld>
            <a:endParaRPr lang="ru-RU"/>
          </a:p>
        </p:txBody>
      </p:sp>
    </p:spTree>
    <p:extLst>
      <p:ext uri="{BB962C8B-B14F-4D97-AF65-F5344CB8AC3E}">
        <p14:creationId xmlns:p14="http://schemas.microsoft.com/office/powerpoint/2010/main" val="3507285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218A098-322A-4248-A8CF-D914F27290AD}" type="datetimeFigureOut">
              <a:rPr lang="ru-RU" smtClean="0"/>
              <a:t>10.08.2018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EA6B49-096C-4F61-8F74-A231DB3CA17F}" type="slidenum">
              <a:rPr lang="ru-RU" smtClean="0"/>
              <a:t>‹#›</a:t>
            </a:fld>
            <a:endParaRPr lang="ru-RU"/>
          </a:p>
        </p:txBody>
      </p:sp>
    </p:spTree>
    <p:extLst>
      <p:ext uri="{BB962C8B-B14F-4D97-AF65-F5344CB8AC3E}">
        <p14:creationId xmlns:p14="http://schemas.microsoft.com/office/powerpoint/2010/main" val="3404864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218A098-322A-4248-A8CF-D914F27290AD}" type="datetimeFigureOut">
              <a:rPr lang="ru-RU" smtClean="0"/>
              <a:t>10.08.2018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EA6B49-096C-4F61-8F74-A231DB3CA17F}" type="slidenum">
              <a:rPr lang="ru-RU" smtClean="0"/>
              <a:t>‹#›</a:t>
            </a:fld>
            <a:endParaRPr lang="ru-RU"/>
          </a:p>
        </p:txBody>
      </p:sp>
    </p:spTree>
    <p:extLst>
      <p:ext uri="{BB962C8B-B14F-4D97-AF65-F5344CB8AC3E}">
        <p14:creationId xmlns:p14="http://schemas.microsoft.com/office/powerpoint/2010/main" val="2293287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218A098-322A-4248-A8CF-D914F27290AD}" type="datetimeFigureOut">
              <a:rPr lang="ru-RU" smtClean="0"/>
              <a:t>10.08.2018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EA6B49-096C-4F61-8F74-A231DB3CA17F}" type="slidenum">
              <a:rPr lang="ru-RU" smtClean="0"/>
              <a:t>‹#›</a:t>
            </a:fld>
            <a:endParaRPr lang="ru-RU"/>
          </a:p>
        </p:txBody>
      </p:sp>
    </p:spTree>
    <p:extLst>
      <p:ext uri="{BB962C8B-B14F-4D97-AF65-F5344CB8AC3E}">
        <p14:creationId xmlns:p14="http://schemas.microsoft.com/office/powerpoint/2010/main" val="3432514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218A098-322A-4248-A8CF-D914F27290AD}" type="datetimeFigureOut">
              <a:rPr lang="ru-RU" smtClean="0"/>
              <a:t>10.08.2018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4EA6B49-096C-4F61-8F74-A231DB3CA17F}" type="slidenum">
              <a:rPr lang="ru-RU" smtClean="0"/>
              <a:t>‹#›</a:t>
            </a:fld>
            <a:endParaRPr lang="ru-RU"/>
          </a:p>
        </p:txBody>
      </p:sp>
    </p:spTree>
    <p:extLst>
      <p:ext uri="{BB962C8B-B14F-4D97-AF65-F5344CB8AC3E}">
        <p14:creationId xmlns:p14="http://schemas.microsoft.com/office/powerpoint/2010/main" val="18019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18A098-322A-4248-A8CF-D914F27290AD}" type="datetimeFigureOut">
              <a:rPr lang="ru-RU" smtClean="0"/>
              <a:t>10.08.2018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4EA6B49-096C-4F61-8F74-A231DB3CA17F}" type="slidenum">
              <a:rPr lang="ru-RU" smtClean="0"/>
              <a:t>‹#›</a:t>
            </a:fld>
            <a:endParaRPr lang="ru-RU"/>
          </a:p>
        </p:txBody>
      </p:sp>
    </p:spTree>
    <p:extLst>
      <p:ext uri="{BB962C8B-B14F-4D97-AF65-F5344CB8AC3E}">
        <p14:creationId xmlns:p14="http://schemas.microsoft.com/office/powerpoint/2010/main" val="284215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218A098-322A-4248-A8CF-D914F27290AD}" type="datetimeFigureOut">
              <a:rPr lang="ru-RU" smtClean="0"/>
              <a:t>10.08.2018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4EA6B49-096C-4F61-8F74-A231DB3CA17F}" type="slidenum">
              <a:rPr lang="ru-RU" smtClean="0"/>
              <a:t>‹#›</a:t>
            </a:fld>
            <a:endParaRPr lang="ru-RU"/>
          </a:p>
        </p:txBody>
      </p:sp>
    </p:spTree>
    <p:extLst>
      <p:ext uri="{BB962C8B-B14F-4D97-AF65-F5344CB8AC3E}">
        <p14:creationId xmlns:p14="http://schemas.microsoft.com/office/powerpoint/2010/main" val="3963352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218A098-322A-4248-A8CF-D914F27290AD}" type="datetimeFigureOut">
              <a:rPr lang="ru-RU" smtClean="0"/>
              <a:t>10.08.2018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4EA6B49-096C-4F61-8F74-A231DB3CA17F}" type="slidenum">
              <a:rPr lang="ru-RU" smtClean="0"/>
              <a:t>‹#›</a:t>
            </a:fld>
            <a:endParaRPr lang="ru-RU"/>
          </a:p>
        </p:txBody>
      </p:sp>
    </p:spTree>
    <p:extLst>
      <p:ext uri="{BB962C8B-B14F-4D97-AF65-F5344CB8AC3E}">
        <p14:creationId xmlns:p14="http://schemas.microsoft.com/office/powerpoint/2010/main" val="1966428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218A098-322A-4248-A8CF-D914F27290AD}" type="datetimeFigureOut">
              <a:rPr lang="ru-RU" smtClean="0"/>
              <a:t>10.08.2018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4EA6B49-096C-4F61-8F74-A231DB3CA17F}" type="slidenum">
              <a:rPr lang="ru-RU" smtClean="0"/>
              <a:t>‹#›</a:t>
            </a:fld>
            <a:endParaRPr lang="ru-RU"/>
          </a:p>
        </p:txBody>
      </p:sp>
    </p:spTree>
    <p:extLst>
      <p:ext uri="{BB962C8B-B14F-4D97-AF65-F5344CB8AC3E}">
        <p14:creationId xmlns:p14="http://schemas.microsoft.com/office/powerpoint/2010/main" val="3312911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218A098-322A-4248-A8CF-D914F27290AD}" type="datetimeFigureOut">
              <a:rPr lang="ru-RU" smtClean="0"/>
              <a:t>10.08.2018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4EA6B49-096C-4F61-8F74-A231DB3CA17F}" type="slidenum">
              <a:rPr lang="ru-RU" smtClean="0"/>
              <a:t>‹#›</a:t>
            </a:fld>
            <a:endParaRPr lang="ru-RU"/>
          </a:p>
        </p:txBody>
      </p:sp>
    </p:spTree>
    <p:extLst>
      <p:ext uri="{BB962C8B-B14F-4D97-AF65-F5344CB8AC3E}">
        <p14:creationId xmlns:p14="http://schemas.microsoft.com/office/powerpoint/2010/main" val="28665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alpha val="48000"/>
          </a:srgb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8A098-322A-4248-A8CF-D914F27290AD}" type="datetimeFigureOut">
              <a:rPr lang="ru-RU" smtClean="0"/>
              <a:t>10.08.2018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A6B49-096C-4F61-8F74-A231DB3CA17F}" type="slidenum">
              <a:rPr lang="ru-RU" smtClean="0"/>
              <a:t>‹#›</a:t>
            </a:fld>
            <a:endParaRPr lang="ru-RU"/>
          </a:p>
        </p:txBody>
      </p:sp>
    </p:spTree>
    <p:extLst>
      <p:ext uri="{BB962C8B-B14F-4D97-AF65-F5344CB8AC3E}">
        <p14:creationId xmlns:p14="http://schemas.microsoft.com/office/powerpoint/2010/main" val="3017218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jpg"/><Relationship Id="rId18" Type="http://schemas.openxmlformats.org/officeDocument/2006/relationships/image" Target="../media/image18.jpg"/><Relationship Id="rId3" Type="http://schemas.openxmlformats.org/officeDocument/2006/relationships/oleObject" Target="../embeddings/oleObject1.bin"/><Relationship Id="rId7" Type="http://schemas.openxmlformats.org/officeDocument/2006/relationships/package" Target="../embeddings/_________Microsoft_Word2.docx"/><Relationship Id="rId12" Type="http://schemas.openxmlformats.org/officeDocument/2006/relationships/image" Target="../media/image12.jpg"/><Relationship Id="rId17" Type="http://schemas.openxmlformats.org/officeDocument/2006/relationships/image" Target="../media/image17.jpg"/><Relationship Id="rId2" Type="http://schemas.openxmlformats.org/officeDocument/2006/relationships/slideLayout" Target="../slideLayouts/slideLayout6.xml"/><Relationship Id="rId16" Type="http://schemas.openxmlformats.org/officeDocument/2006/relationships/image" Target="../media/image16.jp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1.jpg"/><Relationship Id="rId5" Type="http://schemas.openxmlformats.org/officeDocument/2006/relationships/image" Target="../media/image7.emf"/><Relationship Id="rId15" Type="http://schemas.openxmlformats.org/officeDocument/2006/relationships/image" Target="../media/image15.jpg"/><Relationship Id="rId10" Type="http://schemas.openxmlformats.org/officeDocument/2006/relationships/image" Target="../media/image10.jpg"/><Relationship Id="rId4" Type="http://schemas.openxmlformats.org/officeDocument/2006/relationships/package" Target="../embeddings/_________Microsoft_Word1.docx"/><Relationship Id="rId9" Type="http://schemas.openxmlformats.org/officeDocument/2006/relationships/image" Target="../media/image9.jpg"/><Relationship Id="rId1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38187" y="314325"/>
            <a:ext cx="10515600" cy="6915150"/>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муниципальное казенное </a:t>
            </a:r>
            <a:br>
              <a:rPr lang="ru-RU" sz="3200" b="1" dirty="0" smtClean="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общеобразовательное учреждение </a:t>
            </a:r>
            <a:br>
              <a:rPr lang="ru-RU" sz="3200" b="1" dirty="0" smtClean="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«Средняя общеобразовательная школа №2 п. Теплое имени кавалера ордена Красной Звезды </a:t>
            </a:r>
            <a:br>
              <a:rPr lang="ru-RU" sz="3200" b="1" dirty="0" smtClean="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К.Н. Емельянова»</a:t>
            </a:r>
            <a:br>
              <a:rPr lang="ru-RU" sz="3200" b="1" dirty="0" smtClean="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
            </a:r>
            <a:br>
              <a:rPr lang="ru-RU" sz="3200" b="1" dirty="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Тульская область, Тепло-Огаревский район, поселок Теплое, улица Комсомольская, дом 28 </a:t>
            </a:r>
            <a:br>
              <a:rPr lang="ru-RU" sz="1800" b="1" dirty="0" smtClean="0">
                <a:latin typeface="Times New Roman" panose="02020603050405020304" pitchFamily="18" charset="0"/>
                <a:cs typeface="Times New Roman" panose="02020603050405020304" pitchFamily="18" charset="0"/>
              </a:rPr>
            </a:br>
            <a:r>
              <a:rPr lang="ru-RU" sz="1800" b="1" dirty="0">
                <a:latin typeface="Times New Roman" panose="02020603050405020304" pitchFamily="18" charset="0"/>
                <a:cs typeface="Times New Roman" panose="02020603050405020304" pitchFamily="18" charset="0"/>
              </a:rPr>
              <a:t/>
            </a:r>
            <a:br>
              <a:rPr lang="ru-RU" sz="1800" b="1" dirty="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
            </a:r>
            <a:br>
              <a:rPr lang="ru-RU" sz="1800" b="1" dirty="0" smtClean="0">
                <a:latin typeface="Times New Roman" panose="02020603050405020304" pitchFamily="18" charset="0"/>
                <a:cs typeface="Times New Roman" panose="02020603050405020304" pitchFamily="18" charset="0"/>
              </a:rPr>
            </a:br>
            <a:r>
              <a:rPr lang="ru-RU" sz="1800" b="1" dirty="0">
                <a:latin typeface="Times New Roman" panose="02020603050405020304" pitchFamily="18" charset="0"/>
                <a:cs typeface="Times New Roman" panose="02020603050405020304" pitchFamily="18" charset="0"/>
              </a:rPr>
              <a:t/>
            </a:r>
            <a:br>
              <a:rPr lang="ru-RU" sz="1800" b="1" dirty="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                                                                           директор </a:t>
            </a:r>
            <a:br>
              <a:rPr lang="ru-RU" sz="1800" b="1" dirty="0" smtClean="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                                                                                                              Лобанова Лилия Викторовна</a:t>
            </a:r>
            <a:br>
              <a:rPr lang="ru-RU" sz="1800" b="1" dirty="0" smtClean="0">
                <a:latin typeface="Times New Roman" panose="02020603050405020304" pitchFamily="18" charset="0"/>
                <a:cs typeface="Times New Roman" panose="02020603050405020304" pitchFamily="18" charset="0"/>
              </a:rPr>
            </a:br>
            <a:r>
              <a:rPr lang="ru-RU" sz="1800" b="1" dirty="0">
                <a:latin typeface="Times New Roman" panose="02020603050405020304" pitchFamily="18" charset="0"/>
                <a:cs typeface="Times New Roman" panose="02020603050405020304" pitchFamily="18" charset="0"/>
              </a:rPr>
              <a:t/>
            </a:r>
            <a:br>
              <a:rPr lang="ru-RU" sz="18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Н</a:t>
            </a:r>
            <a:r>
              <a:rPr lang="ru-RU" sz="2400" b="1" dirty="0" smtClean="0">
                <a:latin typeface="Times New Roman" panose="02020603050405020304" pitchFamily="18" charset="0"/>
                <a:cs typeface="Times New Roman" panose="02020603050405020304" pitchFamily="18" charset="0"/>
              </a:rPr>
              <a:t>оминация: «Интересно для всех, интересно для каждого»</a:t>
            </a:r>
            <a:br>
              <a:rPr lang="ru-RU" sz="2400" b="1" dirty="0" smtClean="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
            </a:r>
            <a:br>
              <a:rPr lang="ru-RU" sz="3200" b="1" dirty="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
            </a:r>
            <a:br>
              <a:rPr lang="ru-RU" sz="3200" b="1" dirty="0" smtClean="0">
                <a:latin typeface="Times New Roman" panose="02020603050405020304" pitchFamily="18" charset="0"/>
                <a:cs typeface="Times New Roman" panose="02020603050405020304" pitchFamily="18" charset="0"/>
              </a:rPr>
            </a:b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0274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72440"/>
            <a:ext cx="11612880" cy="7650480"/>
          </a:xfrm>
        </p:spPr>
        <p:txBody>
          <a:bodyPr>
            <a:normAutofit/>
          </a:bodyPr>
          <a:lstStyle/>
          <a:p>
            <a:pPr algn="ctr"/>
            <a:r>
              <a:rPr lang="ru-RU" sz="3100" b="1" dirty="0" smtClean="0">
                <a:latin typeface="Times New Roman" panose="02020603050405020304" pitchFamily="18" charset="0"/>
                <a:cs typeface="Times New Roman" panose="02020603050405020304" pitchFamily="18" charset="0"/>
              </a:rPr>
              <a:t>МАТЕРИАЛЬНО-ТЕХНИЧЕСКАЯ БАЗА ОРГАНИЗАЦИИ</a:t>
            </a:r>
            <a:r>
              <a:rPr lang="ru-RU" sz="4000" b="1" dirty="0" smtClean="0">
                <a:latin typeface="Times New Roman" panose="02020603050405020304" pitchFamily="18" charset="0"/>
                <a:cs typeface="Times New Roman" panose="02020603050405020304" pitchFamily="18" charset="0"/>
              </a:rPr>
              <a:t/>
            </a:r>
            <a:br>
              <a:rPr lang="ru-RU" sz="4000" b="1" dirty="0" smtClean="0">
                <a:latin typeface="Times New Roman" panose="02020603050405020304" pitchFamily="18" charset="0"/>
                <a:cs typeface="Times New Roman" panose="02020603050405020304" pitchFamily="18" charset="0"/>
              </a:rPr>
            </a:br>
            <a:r>
              <a:rPr lang="ru-RU" sz="4000" b="1" dirty="0" smtClean="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Условия организации образовательной деятельности </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соответствуют современным требованиям.</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Футбольное поле      Спортивный зал     баскетбольная площадка</a:t>
            </a:r>
            <a:br>
              <a:rPr lang="ru-RU" sz="2400" b="1" dirty="0" smtClean="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шахматный класс            музей               ИЗО-студия            актовый зал      </a:t>
            </a:r>
            <a:endParaRPr lang="ru-RU" sz="24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8757" y="3943608"/>
            <a:ext cx="1659255" cy="221234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648" y="1562011"/>
            <a:ext cx="1443670" cy="192489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9103" y="1578618"/>
            <a:ext cx="2981325" cy="1951466"/>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4060" y="1565155"/>
            <a:ext cx="2576858" cy="1903969"/>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6499" y="3943608"/>
            <a:ext cx="1659255" cy="2212340"/>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6146" y="3943608"/>
            <a:ext cx="1657350" cy="2209800"/>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48340" y="3920748"/>
            <a:ext cx="1674495" cy="2232660"/>
          </a:xfrm>
          <a:prstGeom prst="rect">
            <a:avLst/>
          </a:prstGeom>
        </p:spPr>
      </p:pic>
    </p:spTree>
    <p:extLst>
      <p:ext uri="{BB962C8B-B14F-4D97-AF65-F5344CB8AC3E}">
        <p14:creationId xmlns:p14="http://schemas.microsoft.com/office/powerpoint/2010/main" val="577263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273685"/>
            <a:ext cx="11490960" cy="6142355"/>
          </a:xfrm>
        </p:spPr>
        <p:txBody>
          <a:bodyPr>
            <a:normAutofit fontScale="90000"/>
          </a:bodyPr>
          <a:lstStyle/>
          <a:p>
            <a:r>
              <a:rPr lang="ru-RU" sz="3600" b="1" dirty="0" smtClean="0">
                <a:latin typeface="Times New Roman" panose="02020603050405020304" pitchFamily="18" charset="0"/>
                <a:cs typeface="Times New Roman" panose="02020603050405020304" pitchFamily="18" charset="0"/>
              </a:rPr>
              <a:t>             ОБОСНОВАНИЕ УЧАСТИЯ В КОНКУРСЕ ПО</a:t>
            </a:r>
            <a:br>
              <a:rPr lang="ru-RU" sz="3600" b="1" dirty="0" smtClean="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 </a:t>
            </a:r>
            <a:r>
              <a:rPr lang="ru-RU" sz="3600" b="1" dirty="0" smtClean="0">
                <a:latin typeface="Times New Roman" panose="02020603050405020304" pitchFamily="18" charset="0"/>
                <a:cs typeface="Times New Roman" panose="02020603050405020304" pitchFamily="18" charset="0"/>
              </a:rPr>
              <a:t>                            ВЫБРАННОЙ НОМИНАЦИИ</a:t>
            </a:r>
            <a:br>
              <a:rPr lang="ru-RU" sz="3600" b="1" dirty="0" smtClean="0">
                <a:latin typeface="Times New Roman" panose="02020603050405020304" pitchFamily="18" charset="0"/>
                <a:cs typeface="Times New Roman" panose="02020603050405020304" pitchFamily="18" charset="0"/>
              </a:rPr>
            </a:br>
            <a:r>
              <a:rPr lang="ru-RU" sz="3600" b="1" dirty="0" smtClean="0">
                <a:latin typeface="Times New Roman" panose="02020603050405020304" pitchFamily="18" charset="0"/>
                <a:cs typeface="Times New Roman" panose="02020603050405020304" pitchFamily="18" charset="0"/>
              </a:rPr>
              <a:t> </a:t>
            </a:r>
            <a:br>
              <a:rPr lang="ru-RU" sz="3600" b="1" dirty="0" smtClean="0">
                <a:latin typeface="Times New Roman" panose="02020603050405020304" pitchFamily="18" charset="0"/>
                <a:cs typeface="Times New Roman" panose="02020603050405020304" pitchFamily="18" charset="0"/>
              </a:rPr>
            </a:br>
            <a:r>
              <a:rPr lang="ru-RU" sz="3100" b="1" u="sng" dirty="0" smtClean="0">
                <a:latin typeface="Times New Roman" panose="02020603050405020304" pitchFamily="18" charset="0"/>
                <a:cs typeface="Times New Roman" panose="02020603050405020304" pitchFamily="18" charset="0"/>
              </a:rPr>
              <a:t>Наименование номинации: «Интересно для всех, интересно для каждого»</a:t>
            </a:r>
            <a:br>
              <a:rPr lang="ru-RU" sz="3100" b="1" u="sng" dirty="0" smtClean="0">
                <a:latin typeface="Times New Roman" panose="02020603050405020304" pitchFamily="18" charset="0"/>
                <a:cs typeface="Times New Roman" panose="02020603050405020304" pitchFamily="18" charset="0"/>
              </a:rPr>
            </a:br>
            <a:r>
              <a:rPr lang="ru-RU" sz="3100" b="1" dirty="0" smtClean="0">
                <a:latin typeface="Times New Roman" panose="02020603050405020304" pitchFamily="18" charset="0"/>
                <a:cs typeface="Times New Roman" panose="02020603050405020304" pitchFamily="18" charset="0"/>
              </a:rPr>
              <a:t/>
            </a:r>
            <a:br>
              <a:rPr lang="ru-RU" sz="3100" b="1" dirty="0" smtClean="0">
                <a:latin typeface="Times New Roman" panose="02020603050405020304" pitchFamily="18" charset="0"/>
                <a:cs typeface="Times New Roman" panose="02020603050405020304" pitchFamily="18" charset="0"/>
              </a:rPr>
            </a:br>
            <a:r>
              <a:rPr lang="ru-RU" sz="3100" b="1" dirty="0">
                <a:latin typeface="Times New Roman" panose="02020603050405020304" pitchFamily="18" charset="0"/>
                <a:cs typeface="Times New Roman" panose="02020603050405020304" pitchFamily="18" charset="0"/>
              </a:rPr>
              <a:t> </a:t>
            </a:r>
            <a:r>
              <a:rPr lang="ru-RU" sz="3100" b="1" dirty="0" smtClean="0">
                <a:latin typeface="Times New Roman" panose="02020603050405020304" pitchFamily="18" charset="0"/>
                <a:cs typeface="Times New Roman" panose="02020603050405020304" pitchFamily="18" charset="0"/>
              </a:rPr>
              <a:t>           Развитие </a:t>
            </a:r>
            <a:r>
              <a:rPr lang="ru-RU" sz="3100" b="1" dirty="0">
                <a:latin typeface="Times New Roman" panose="02020603050405020304" pitchFamily="18" charset="0"/>
                <a:cs typeface="Times New Roman" panose="02020603050405020304" pitchFamily="18" charset="0"/>
              </a:rPr>
              <a:t>системы образования на современном этапе </a:t>
            </a:r>
            <a:r>
              <a:rPr lang="ru-RU" sz="3100" b="1" dirty="0" smtClean="0">
                <a:latin typeface="Times New Roman" panose="02020603050405020304" pitchFamily="18" charset="0"/>
                <a:cs typeface="Times New Roman" panose="02020603050405020304" pitchFamily="18" charset="0"/>
              </a:rPr>
              <a:t>характеризуется усилением </a:t>
            </a:r>
            <a:r>
              <a:rPr lang="ru-RU" sz="3100" b="1" dirty="0">
                <a:latin typeface="Times New Roman" panose="02020603050405020304" pitchFamily="18" charset="0"/>
                <a:cs typeface="Times New Roman" panose="02020603050405020304" pitchFamily="18" charset="0"/>
              </a:rPr>
              <a:t>роли дополнительного образования детей.</a:t>
            </a:r>
            <a:br>
              <a:rPr lang="ru-RU" sz="3100" b="1" dirty="0">
                <a:latin typeface="Times New Roman" panose="02020603050405020304" pitchFamily="18" charset="0"/>
                <a:cs typeface="Times New Roman" panose="02020603050405020304" pitchFamily="18" charset="0"/>
              </a:rPr>
            </a:br>
            <a:r>
              <a:rPr lang="ru-RU" sz="3100" b="1" dirty="0" smtClean="0">
                <a:latin typeface="Times New Roman" panose="02020603050405020304" pitchFamily="18" charset="0"/>
                <a:cs typeface="Times New Roman" panose="02020603050405020304" pitchFamily="18" charset="0"/>
              </a:rPr>
              <a:t>            По </a:t>
            </a:r>
            <a:r>
              <a:rPr lang="ru-RU" sz="3100" b="1" dirty="0">
                <a:latin typeface="Times New Roman" panose="02020603050405020304" pitchFamily="18" charset="0"/>
                <a:cs typeface="Times New Roman" panose="02020603050405020304" pitchFamily="18" charset="0"/>
              </a:rPr>
              <a:t>своему содержанию дополнительное образование детей является всеохватывающим. В окружающей нас действительности, будь то живая или неживая природа, система общественных отношений, сфера сознания, нет ничего такого, что не могло бы стать предметом дополнительного образования. Именно поэтому оно в состоянии удовлетворять самые разнообразные интересы личности.</a:t>
            </a:r>
            <a:br>
              <a:rPr lang="ru-RU" sz="3100" b="1" dirty="0">
                <a:latin typeface="Times New Roman" panose="02020603050405020304" pitchFamily="18" charset="0"/>
                <a:cs typeface="Times New Roman" panose="02020603050405020304" pitchFamily="18" charset="0"/>
              </a:rPr>
            </a:br>
            <a:endParaRPr lang="ru-RU" sz="3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9477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005195"/>
          </a:xfrm>
        </p:spPr>
        <p:txBody>
          <a:bodyPr>
            <a:noAutofit/>
          </a:bodyPr>
          <a:lstStyle/>
          <a:p>
            <a:r>
              <a:rPr lang="ru-RU" sz="2400" b="1" dirty="0" smtClean="0">
                <a:latin typeface="Times New Roman" panose="02020603050405020304" pitchFamily="18" charset="0"/>
                <a:cs typeface="Times New Roman" panose="02020603050405020304" pitchFamily="18" charset="0"/>
              </a:rPr>
              <a:t>            В </a:t>
            </a:r>
            <a:r>
              <a:rPr lang="ru-RU" sz="2400" b="1" dirty="0">
                <a:latin typeface="Times New Roman" panose="02020603050405020304" pitchFamily="18" charset="0"/>
                <a:cs typeface="Times New Roman" panose="02020603050405020304" pitchFamily="18" charset="0"/>
              </a:rPr>
              <a:t>настоящее время дополнительное образование детей представлено целым рядом направлений, но организация дела зависит, в конечном счете, от самих педагогов и администрации </a:t>
            </a:r>
            <a:r>
              <a:rPr lang="ru-RU" sz="2400" b="1" dirty="0" smtClean="0">
                <a:latin typeface="Times New Roman" panose="02020603050405020304" pitchFamily="18" charset="0"/>
                <a:cs typeface="Times New Roman" panose="02020603050405020304" pitchFamily="18" charset="0"/>
              </a:rPr>
              <a:t>школы.</a:t>
            </a: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Так </a:t>
            </a:r>
            <a:r>
              <a:rPr lang="ru-RU" sz="2400" b="1" dirty="0">
                <a:latin typeface="Times New Roman" panose="02020603050405020304" pitchFamily="18" charset="0"/>
                <a:cs typeface="Times New Roman" panose="02020603050405020304" pitchFamily="18" charset="0"/>
              </a:rPr>
              <a:t>произошло в данной ОО, где в начале 90-х годов </a:t>
            </a:r>
            <a:r>
              <a:rPr lang="ru-RU" sz="2400" b="1" dirty="0" smtClean="0">
                <a:latin typeface="Times New Roman" panose="02020603050405020304" pitchFamily="18" charset="0"/>
                <a:cs typeface="Times New Roman" panose="02020603050405020304" pitchFamily="18" charset="0"/>
              </a:rPr>
              <a:t>была создана </a:t>
            </a:r>
            <a:r>
              <a:rPr lang="ru-RU" sz="2400" b="1" dirty="0">
                <a:latin typeface="Times New Roman" panose="02020603050405020304" pitchFamily="18" charset="0"/>
                <a:cs typeface="Times New Roman" panose="02020603050405020304" pitchFamily="18" charset="0"/>
              </a:rPr>
              <a:t>историко-краеведческая музейная комната. Ее целью стало привлечение учащихся к активной краеведческой деятельности: расширение их знаний по истории и культуре Тульской области и Тепло-Огаревского района в частности. </a:t>
            </a: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          Поскольку из года в год экспонатов </a:t>
            </a:r>
            <a:r>
              <a:rPr lang="ru-RU" sz="2400" b="1" dirty="0">
                <a:latin typeface="Times New Roman" panose="02020603050405020304" pitchFamily="18" charset="0"/>
                <a:cs typeface="Times New Roman" panose="02020603050405020304" pitchFamily="18" charset="0"/>
              </a:rPr>
              <a:t>становилось все больше и больше, в 2017 году был </a:t>
            </a:r>
            <a:r>
              <a:rPr lang="ru-RU" sz="2400" b="1" dirty="0" smtClean="0">
                <a:latin typeface="Times New Roman" panose="02020603050405020304" pitchFamily="18" charset="0"/>
                <a:cs typeface="Times New Roman" panose="02020603050405020304" pitchFamily="18" charset="0"/>
              </a:rPr>
              <a:t>организован </a:t>
            </a:r>
            <a:r>
              <a:rPr lang="ru-RU" sz="2400" b="1" dirty="0">
                <a:latin typeface="Times New Roman" panose="02020603050405020304" pitchFamily="18" charset="0"/>
                <a:cs typeface="Times New Roman" panose="02020603050405020304" pitchFamily="18" charset="0"/>
              </a:rPr>
              <a:t>и оборудован школьный музей Боевой </a:t>
            </a:r>
            <a:r>
              <a:rPr lang="ru-RU" sz="2400" b="1" dirty="0" smtClean="0">
                <a:latin typeface="Times New Roman" panose="02020603050405020304" pitchFamily="18" charset="0"/>
                <a:cs typeface="Times New Roman" panose="02020603050405020304" pitchFamily="18" charset="0"/>
              </a:rPr>
              <a:t>Славы</a:t>
            </a:r>
            <a:r>
              <a:rPr lang="ru-RU" sz="2400" b="1" dirty="0">
                <a:latin typeface="Times New Roman" panose="02020603050405020304" pitchFamily="18" charset="0"/>
                <a:cs typeface="Times New Roman" panose="02020603050405020304" pitchFamily="18" charset="0"/>
              </a:rPr>
              <a:t>. Теперь на базе музея </a:t>
            </a:r>
            <a:r>
              <a:rPr lang="ru-RU" sz="2400" b="1" dirty="0" err="1" smtClean="0">
                <a:latin typeface="Times New Roman" panose="02020603050405020304" pitchFamily="18" charset="0"/>
                <a:cs typeface="Times New Roman" panose="02020603050405020304" pitchFamily="18" charset="0"/>
              </a:rPr>
              <a:t>проиходит</a:t>
            </a:r>
            <a:r>
              <a:rPr lang="ru-RU" sz="2400" b="1" dirty="0" smtClean="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обучение школьников способам проведения экскурсий (исторических, культурологических, экологических); приобретение ими навыков организации туристских походов, прогулок по поселку и исторически важным местам района; вовлечение старшеклассников в учебно-исследовательскую работу; включение детей в деятельность по охране памятников культуры.</a:t>
            </a:r>
            <a:r>
              <a:rPr lang="ru-RU" sz="2400" b="1" i="1"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endParaRPr lang="ru-RU" sz="2400" b="1" dirty="0"/>
          </a:p>
        </p:txBody>
      </p:sp>
    </p:spTree>
    <p:extLst>
      <p:ext uri="{BB962C8B-B14F-4D97-AF65-F5344CB8AC3E}">
        <p14:creationId xmlns:p14="http://schemas.microsoft.com/office/powerpoint/2010/main" val="226924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218555"/>
          </a:xfrm>
        </p:spPr>
        <p:txBody>
          <a:bodyPr>
            <a:noAutofit/>
          </a:bodyPr>
          <a:lstStyle/>
          <a:p>
            <a:r>
              <a:rPr lang="ru-RU" sz="2000" b="1" dirty="0" smtClean="0">
                <a:latin typeface="Times New Roman" panose="02020603050405020304" pitchFamily="18" charset="0"/>
                <a:cs typeface="Times New Roman" panose="02020603050405020304" pitchFamily="18" charset="0"/>
              </a:rPr>
              <a:t>            Педагоги </a:t>
            </a:r>
            <a:r>
              <a:rPr lang="ru-RU" sz="2000" b="1" dirty="0">
                <a:latin typeface="Times New Roman" panose="02020603050405020304" pitchFamily="18" charset="0"/>
                <a:cs typeface="Times New Roman" panose="02020603050405020304" pitchFamily="18" charset="0"/>
              </a:rPr>
              <a:t>дополнительного образования проанализировали </a:t>
            </a:r>
            <a:r>
              <a:rPr lang="ru-RU" sz="2000" b="1" dirty="0" smtClean="0">
                <a:latin typeface="Times New Roman" panose="02020603050405020304" pitchFamily="18" charset="0"/>
                <a:cs typeface="Times New Roman" panose="02020603050405020304" pitchFamily="18" charset="0"/>
              </a:rPr>
              <a:t>внеурочную </a:t>
            </a:r>
            <a:r>
              <a:rPr lang="ru-RU" sz="2000" b="1" dirty="0">
                <a:latin typeface="Times New Roman" panose="02020603050405020304" pitchFamily="18" charset="0"/>
                <a:cs typeface="Times New Roman" panose="02020603050405020304" pitchFamily="18" charset="0"/>
              </a:rPr>
              <a:t>деятельность, которая </a:t>
            </a:r>
            <a:r>
              <a:rPr lang="ru-RU" sz="2000" b="1" dirty="0" smtClean="0">
                <a:latin typeface="Times New Roman" panose="02020603050405020304" pitchFamily="18" charset="0"/>
                <a:cs typeface="Times New Roman" panose="02020603050405020304" pitchFamily="18" charset="0"/>
              </a:rPr>
              <a:t>имеется </a:t>
            </a:r>
            <a:r>
              <a:rPr lang="ru-RU" sz="2000" b="1" dirty="0">
                <a:latin typeface="Times New Roman" panose="02020603050405020304" pitchFamily="18" charset="0"/>
                <a:cs typeface="Times New Roman" panose="02020603050405020304" pitchFamily="18" charset="0"/>
              </a:rPr>
              <a:t>в ОО, провели опрос среди обучающихся как младшего, так и старшего возраста и сделали вывод, что в ОО необходимо оборудовать и открыть класс для занятий творческой деятельностью. Так в 2018 году в школе была открыта ИЗО-студия, где дети </a:t>
            </a:r>
            <a:r>
              <a:rPr lang="ru-RU" sz="2000" b="1" dirty="0" smtClean="0">
                <a:latin typeface="Times New Roman" panose="02020603050405020304" pitchFamily="18" charset="0"/>
                <a:cs typeface="Times New Roman" panose="02020603050405020304" pitchFamily="18" charset="0"/>
              </a:rPr>
              <a:t>не </a:t>
            </a:r>
            <a:r>
              <a:rPr lang="ru-RU" sz="2000" b="1" dirty="0">
                <a:latin typeface="Times New Roman" panose="02020603050405020304" pitchFamily="18" charset="0"/>
                <a:cs typeface="Times New Roman" panose="02020603050405020304" pitchFamily="18" charset="0"/>
              </a:rPr>
              <a:t>только </a:t>
            </a:r>
            <a:r>
              <a:rPr lang="ru-RU" sz="2000" b="1" dirty="0" smtClean="0">
                <a:latin typeface="Times New Roman" panose="02020603050405020304" pitchFamily="18" charset="0"/>
                <a:cs typeface="Times New Roman" panose="02020603050405020304" pitchFamily="18" charset="0"/>
              </a:rPr>
              <a:t>осваивают </a:t>
            </a:r>
            <a:r>
              <a:rPr lang="ru-RU" sz="2000" b="1" dirty="0">
                <a:latin typeface="Times New Roman" panose="02020603050405020304" pitchFamily="18" charset="0"/>
                <a:cs typeface="Times New Roman" panose="02020603050405020304" pitchFamily="18" charset="0"/>
              </a:rPr>
              <a:t>различные технологии рисования, но и </a:t>
            </a:r>
            <a:r>
              <a:rPr lang="ru-RU" sz="2000" b="1" dirty="0" smtClean="0">
                <a:latin typeface="Times New Roman" panose="02020603050405020304" pitchFamily="18" charset="0"/>
                <a:cs typeface="Times New Roman" panose="02020603050405020304" pitchFamily="18" charset="0"/>
              </a:rPr>
              <a:t>узнают </a:t>
            </a:r>
            <a:r>
              <a:rPr lang="ru-RU" sz="2000" b="1" dirty="0">
                <a:latin typeface="Times New Roman" panose="02020603050405020304" pitchFamily="18" charset="0"/>
                <a:cs typeface="Times New Roman" panose="02020603050405020304" pitchFamily="18" charset="0"/>
              </a:rPr>
              <a:t>несложные антистрессовые упражнения.</a:t>
            </a:r>
            <a:br>
              <a:rPr lang="ru-RU" sz="2000" b="1" dirty="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           В </a:t>
            </a:r>
            <a:r>
              <a:rPr lang="ru-RU" sz="2000" b="1" dirty="0">
                <a:latin typeface="Times New Roman" panose="02020603050405020304" pitchFamily="18" charset="0"/>
                <a:cs typeface="Times New Roman" panose="02020603050405020304" pitchFamily="18" charset="0"/>
              </a:rPr>
              <a:t>2018 году, следуя тенденциям современного мира и запросам обучающихся в школе </a:t>
            </a:r>
            <a:r>
              <a:rPr lang="ru-RU" sz="2000" b="1" dirty="0" smtClean="0">
                <a:latin typeface="Times New Roman" panose="02020603050405020304" pitchFamily="18" charset="0"/>
                <a:cs typeface="Times New Roman" panose="02020603050405020304" pitchFamily="18" charset="0"/>
              </a:rPr>
              <a:t>оборудован </a:t>
            </a:r>
            <a:r>
              <a:rPr lang="ru-RU" sz="2000" b="1" dirty="0">
                <a:latin typeface="Times New Roman" panose="02020603050405020304" pitchFamily="18" charset="0"/>
                <a:cs typeface="Times New Roman" panose="02020603050405020304" pitchFamily="18" charset="0"/>
              </a:rPr>
              <a:t>шахматный класс.   </a:t>
            </a:r>
            <a:br>
              <a:rPr lang="ru-RU" sz="2000" b="1" dirty="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           Как </a:t>
            </a:r>
            <a:r>
              <a:rPr lang="ru-RU" sz="2000" b="1" dirty="0">
                <a:latin typeface="Times New Roman" panose="02020603050405020304" pitchFamily="18" charset="0"/>
                <a:cs typeface="Times New Roman" panose="02020603050405020304" pitchFamily="18" charset="0"/>
              </a:rPr>
              <a:t>показала практика, во-первых, обучение детей по новым дополнительным образовательным программам положительно влияет на рост интереса школьников к гуманитарным предметам и точным наукам основной школы, а главное — создает основу до профессиональной подготовки старшеклассников по ряду направлений художественно-прикладной и естественно-научной деятельности.</a:t>
            </a:r>
            <a:br>
              <a:rPr lang="ru-RU" sz="2000" b="1"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Во-вторых, школьное дополнительное образование оказывает существенное воспитательное воздействие на учащихся: оно способствует возникновению у ребенка потребности в саморазвитии, формирует у него готовность и привычку к творческой деятельности, повышает его собственную самооценку и его статус в глазах сверстников, педагогов, родителей. Занятость учащихся во внеурочное время содействует укреплению самодисциплины, развитию </a:t>
            </a:r>
            <a:r>
              <a:rPr lang="ru-RU" sz="2000" b="1" dirty="0" err="1">
                <a:latin typeface="Times New Roman" panose="02020603050405020304" pitchFamily="18" charset="0"/>
                <a:cs typeface="Times New Roman" panose="02020603050405020304" pitchFamily="18" charset="0"/>
              </a:rPr>
              <a:t>самоорганизованности</a:t>
            </a:r>
            <a:r>
              <a:rPr lang="ru-RU" sz="2000" b="1" dirty="0">
                <a:latin typeface="Times New Roman" panose="02020603050405020304" pitchFamily="18" charset="0"/>
                <a:cs typeface="Times New Roman" panose="02020603050405020304" pitchFamily="18" charset="0"/>
              </a:rPr>
              <a:t> и самоконтроля школьников, появлению навыков содержательного проведения досуга, позволяет формировать у детей. </a:t>
            </a:r>
            <a:endParaRPr lang="ru-RU" sz="2000" dirty="0"/>
          </a:p>
        </p:txBody>
      </p:sp>
    </p:spTree>
    <p:extLst>
      <p:ext uri="{BB962C8B-B14F-4D97-AF65-F5344CB8AC3E}">
        <p14:creationId xmlns:p14="http://schemas.microsoft.com/office/powerpoint/2010/main" val="4136221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1960" y="365125"/>
            <a:ext cx="11430000" cy="6249035"/>
          </a:xfrm>
        </p:spPr>
        <p:txBody>
          <a:bodyPr>
            <a:normAutofit fontScale="90000"/>
          </a:bodyPr>
          <a:lstStyle/>
          <a:p>
            <a:r>
              <a:rPr lang="ru-RU" sz="2700" b="1" dirty="0">
                <a:latin typeface="Times New Roman" panose="02020603050405020304" pitchFamily="18" charset="0"/>
                <a:cs typeface="Times New Roman" panose="02020603050405020304" pitchFamily="18" charset="0"/>
              </a:rPr>
              <a:t>В ОО в период летних каникул оборудованы </a:t>
            </a:r>
            <a:br>
              <a:rPr lang="ru-RU" sz="2700" b="1" dirty="0">
                <a:latin typeface="Times New Roman" panose="02020603050405020304" pitchFamily="18" charset="0"/>
                <a:cs typeface="Times New Roman" panose="02020603050405020304" pitchFamily="18" charset="0"/>
              </a:rPr>
            </a:br>
            <a:r>
              <a:rPr lang="ru-RU" sz="2700" b="1" i="1" u="sng" dirty="0">
                <a:latin typeface="Times New Roman" panose="02020603050405020304" pitchFamily="18" charset="0"/>
                <a:cs typeface="Times New Roman" panose="02020603050405020304" pitchFamily="18" charset="0"/>
              </a:rPr>
              <a:t>шахматный класс</a:t>
            </a:r>
            <a:r>
              <a:rPr lang="ru-RU" sz="2700" b="1" dirty="0">
                <a:latin typeface="Times New Roman" panose="02020603050405020304" pitchFamily="18" charset="0"/>
                <a:cs typeface="Times New Roman" panose="02020603050405020304" pitchFamily="18" charset="0"/>
              </a:rPr>
              <a:t>. За счет бюджетных средств приобретены шахматные столы, шахматные доски, наглядные пособия, шахматная магнитная доска </a:t>
            </a:r>
            <a:br>
              <a:rPr lang="ru-RU" sz="2700" b="1" dirty="0">
                <a:latin typeface="Times New Roman" panose="02020603050405020304" pitchFamily="18" charset="0"/>
                <a:cs typeface="Times New Roman" panose="02020603050405020304" pitchFamily="18" charset="0"/>
              </a:rPr>
            </a:br>
            <a:r>
              <a:rPr lang="ru-RU" sz="2700" b="1" i="1" u="sng" dirty="0">
                <a:latin typeface="Times New Roman" panose="02020603050405020304" pitchFamily="18" charset="0"/>
                <a:cs typeface="Times New Roman" panose="02020603050405020304" pitchFamily="18" charset="0"/>
              </a:rPr>
              <a:t>изо-студия. </a:t>
            </a:r>
            <a:r>
              <a:rPr lang="ru-RU" sz="2700" b="1" dirty="0">
                <a:latin typeface="Times New Roman" panose="02020603050405020304" pitchFamily="18" charset="0"/>
                <a:cs typeface="Times New Roman" panose="02020603050405020304" pitchFamily="18" charset="0"/>
              </a:rPr>
              <a:t>За счет бюджетных средств приобретены мольберты и деревянные планшеты, столы для рисования песком, наборы для рисования по технологии ЭБРУ</a:t>
            </a:r>
            <a:br>
              <a:rPr lang="ru-RU" sz="2700" b="1" dirty="0">
                <a:latin typeface="Times New Roman" panose="02020603050405020304" pitchFamily="18" charset="0"/>
                <a:cs typeface="Times New Roman" panose="02020603050405020304" pitchFamily="18" charset="0"/>
              </a:rPr>
            </a:br>
            <a:r>
              <a:rPr lang="ru-RU" sz="2700" b="1" i="1" u="sng" dirty="0">
                <a:latin typeface="Times New Roman" panose="02020603050405020304" pitchFamily="18" charset="0"/>
                <a:cs typeface="Times New Roman" panose="02020603050405020304" pitchFamily="18" charset="0"/>
              </a:rPr>
              <a:t>тир.</a:t>
            </a:r>
            <a:r>
              <a:rPr lang="ru-RU" sz="2700" b="1" dirty="0">
                <a:latin typeface="Times New Roman" panose="02020603050405020304" pitchFamily="18" charset="0"/>
                <a:cs typeface="Times New Roman" panose="02020603050405020304" pitchFamily="18" charset="0"/>
              </a:rPr>
              <a:t> За счет бюджетных средств приобретен интерактивный стрелковый тренажер.</a:t>
            </a:r>
            <a:br>
              <a:rPr lang="ru-RU" sz="2700" b="1" dirty="0">
                <a:latin typeface="Times New Roman" panose="02020603050405020304" pitchFamily="18" charset="0"/>
                <a:cs typeface="Times New Roman" panose="02020603050405020304" pitchFamily="18" charset="0"/>
              </a:rPr>
            </a:br>
            <a:r>
              <a:rPr lang="ru-RU" sz="2700" b="1" i="1" u="sng" dirty="0">
                <a:latin typeface="Times New Roman" panose="02020603050405020304" pitchFamily="18" charset="0"/>
                <a:cs typeface="Times New Roman" panose="02020603050405020304" pitchFamily="18" charset="0"/>
              </a:rPr>
              <a:t>кабинет музыки</a:t>
            </a:r>
            <a:r>
              <a:rPr lang="ru-RU" sz="2700" b="1" dirty="0">
                <a:latin typeface="Times New Roman" panose="02020603050405020304" pitchFamily="18" charset="0"/>
                <a:cs typeface="Times New Roman" panose="02020603050405020304" pitchFamily="18" charset="0"/>
              </a:rPr>
              <a:t>. За счет бюджетных средств приобретено </a:t>
            </a:r>
            <a:r>
              <a:rPr lang="ru-RU" sz="2700" b="1" dirty="0" err="1">
                <a:latin typeface="Times New Roman" panose="02020603050405020304" pitchFamily="18" charset="0"/>
                <a:cs typeface="Times New Roman" panose="02020603050405020304" pitchFamily="18" charset="0"/>
              </a:rPr>
              <a:t>электро</a:t>
            </a:r>
            <a:r>
              <a:rPr lang="ru-RU" sz="2700" b="1" dirty="0">
                <a:latin typeface="Times New Roman" panose="02020603050405020304" pitchFamily="18" charset="0"/>
                <a:cs typeface="Times New Roman" panose="02020603050405020304" pitchFamily="18" charset="0"/>
              </a:rPr>
              <a:t> пианино. </a:t>
            </a:r>
            <a:br>
              <a:rPr lang="ru-RU" sz="2700" b="1" dirty="0">
                <a:latin typeface="Times New Roman" panose="02020603050405020304" pitchFamily="18" charset="0"/>
                <a:cs typeface="Times New Roman" panose="02020603050405020304" pitchFamily="18" charset="0"/>
              </a:rPr>
            </a:br>
            <a:r>
              <a:rPr lang="ru-RU" sz="2700" b="1" i="1" u="sng" dirty="0">
                <a:latin typeface="Times New Roman" panose="02020603050405020304" pitchFamily="18" charset="0"/>
                <a:cs typeface="Times New Roman" panose="02020603050405020304" pitchFamily="18" charset="0"/>
              </a:rPr>
              <a:t>спортивный зал. </a:t>
            </a:r>
            <a:r>
              <a:rPr lang="ru-RU" sz="2700" b="1" dirty="0">
                <a:latin typeface="Times New Roman" panose="02020603050405020304" pitchFamily="18" charset="0"/>
                <a:cs typeface="Times New Roman" panose="02020603050405020304" pitchFamily="18" charset="0"/>
              </a:rPr>
              <a:t>За счет бюджетных средств приобретены универсальные комплекты лыж для начальных классов. </a:t>
            </a:r>
            <a:br>
              <a:rPr lang="ru-RU" sz="2700" b="1" dirty="0">
                <a:latin typeface="Times New Roman" panose="02020603050405020304" pitchFamily="18" charset="0"/>
                <a:cs typeface="Times New Roman" panose="02020603050405020304" pitchFamily="18" charset="0"/>
              </a:rPr>
            </a:br>
            <a:r>
              <a:rPr lang="ru-RU" sz="2700" b="1" i="1" u="sng" dirty="0">
                <a:latin typeface="Times New Roman" panose="02020603050405020304" pitchFamily="18" charset="0"/>
                <a:cs typeface="Times New Roman" panose="02020603050405020304" pitchFamily="18" charset="0"/>
              </a:rPr>
              <a:t>дошкольная группа кратковременного пребывания. </a:t>
            </a:r>
            <a:r>
              <a:rPr lang="ru-RU" sz="2700" b="1" dirty="0">
                <a:latin typeface="Times New Roman" panose="02020603050405020304" pitchFamily="18" charset="0"/>
                <a:cs typeface="Times New Roman" panose="02020603050405020304" pitchFamily="18" charset="0"/>
              </a:rPr>
              <a:t>За счет бюджетных средств приобретено спортивно развивающее оборудование и мягкие игровые модули.</a:t>
            </a:r>
            <a:br>
              <a:rPr lang="ru-RU" sz="2700" b="1" dirty="0">
                <a:latin typeface="Times New Roman" panose="02020603050405020304" pitchFamily="18" charset="0"/>
                <a:cs typeface="Times New Roman" panose="02020603050405020304" pitchFamily="18" charset="0"/>
              </a:rPr>
            </a:br>
            <a:r>
              <a:rPr lang="ru-RU" sz="2700" b="1" i="1" u="sng" dirty="0">
                <a:latin typeface="Times New Roman" panose="02020603050405020304" pitchFamily="18" charset="0"/>
                <a:cs typeface="Times New Roman" panose="02020603050405020304" pitchFamily="18" charset="0"/>
              </a:rPr>
              <a:t>кабинеты начальных классов. </a:t>
            </a:r>
            <a:r>
              <a:rPr lang="ru-RU" sz="2700" b="1" dirty="0">
                <a:latin typeface="Times New Roman" panose="02020603050405020304" pitchFamily="18" charset="0"/>
                <a:cs typeface="Times New Roman" panose="02020603050405020304" pitchFamily="18" charset="0"/>
              </a:rPr>
              <a:t>За счет бюджетных средств приобретены наглядные пособия и мягкие игровые модули</a:t>
            </a:r>
            <a:br>
              <a:rPr lang="ru-RU" sz="2700" b="1" dirty="0">
                <a:latin typeface="Times New Roman" panose="02020603050405020304" pitchFamily="18" charset="0"/>
                <a:cs typeface="Times New Roman" panose="02020603050405020304" pitchFamily="18" charset="0"/>
              </a:rPr>
            </a:br>
            <a:r>
              <a:rPr lang="ru-RU" sz="2700" b="1" i="1" u="sng" dirty="0">
                <a:latin typeface="Times New Roman" panose="02020603050405020304" pitchFamily="18" charset="0"/>
                <a:cs typeface="Times New Roman" panose="02020603050405020304" pitchFamily="18" charset="0"/>
              </a:rPr>
              <a:t>школьный музей Боевой Славы. </a:t>
            </a:r>
            <a:r>
              <a:rPr lang="ru-RU" sz="2700" b="1" dirty="0">
                <a:latin typeface="Times New Roman" panose="02020603050405020304" pitchFamily="18" charset="0"/>
                <a:cs typeface="Times New Roman" panose="02020603050405020304" pitchFamily="18" charset="0"/>
              </a:rPr>
              <a:t>Основной и научно-вспомогательный фонды дополнены новыми экспонатами</a:t>
            </a:r>
            <a:br>
              <a:rPr lang="ru-RU" sz="2700" b="1" dirty="0">
                <a:latin typeface="Times New Roman" panose="02020603050405020304" pitchFamily="18" charset="0"/>
                <a:cs typeface="Times New Roman" panose="02020603050405020304" pitchFamily="18" charset="0"/>
              </a:rPr>
            </a:br>
            <a:r>
              <a:rPr lang="ru-RU" sz="2700" b="1" i="1" u="sng" dirty="0">
                <a:latin typeface="Times New Roman" panose="02020603050405020304" pitchFamily="18" charset="0"/>
                <a:cs typeface="Times New Roman" panose="02020603050405020304" pitchFamily="18" charset="0"/>
              </a:rPr>
              <a:t>библиотека.</a:t>
            </a:r>
            <a:r>
              <a:rPr lang="ru-RU" sz="2700" b="1" dirty="0">
                <a:latin typeface="Times New Roman" panose="02020603050405020304" pitchFamily="18" charset="0"/>
                <a:cs typeface="Times New Roman" panose="02020603050405020304" pitchFamily="18" charset="0"/>
              </a:rPr>
              <a:t> За счет бюджетных средств приобретены учебники и учебные пособия</a:t>
            </a: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endParaRPr lang="ru-RU" dirty="0"/>
          </a:p>
        </p:txBody>
      </p:sp>
    </p:spTree>
    <p:extLst>
      <p:ext uri="{BB962C8B-B14F-4D97-AF65-F5344CB8AC3E}">
        <p14:creationId xmlns:p14="http://schemas.microsoft.com/office/powerpoint/2010/main" val="30119951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1479" y="0"/>
            <a:ext cx="11780521" cy="6858000"/>
          </a:xfrm>
        </p:spPr>
        <p:txBody>
          <a:bodyPr>
            <a:normAutofit/>
          </a:bodyPr>
          <a:lstStyle/>
          <a:p>
            <a:r>
              <a:rPr lang="ru-RU" sz="3600" b="1" dirty="0" smtClean="0">
                <a:latin typeface="Times New Roman" panose="02020603050405020304" pitchFamily="18" charset="0"/>
                <a:cs typeface="Times New Roman" panose="02020603050405020304" pitchFamily="18" charset="0"/>
              </a:rPr>
              <a:t/>
            </a:r>
            <a:br>
              <a:rPr lang="ru-RU" sz="3600" b="1" dirty="0" smtClean="0">
                <a:latin typeface="Times New Roman" panose="02020603050405020304" pitchFamily="18" charset="0"/>
                <a:cs typeface="Times New Roman" panose="02020603050405020304" pitchFamily="18" charset="0"/>
              </a:rPr>
            </a:br>
            <a:r>
              <a:rPr lang="ru-RU" sz="3600" b="1" dirty="0" smtClean="0">
                <a:latin typeface="Times New Roman" panose="02020603050405020304" pitchFamily="18" charset="0"/>
                <a:cs typeface="Times New Roman" panose="02020603050405020304" pitchFamily="18" charset="0"/>
              </a:rPr>
              <a:t>    ПАСПОРТ ОБРАЗОВАТЕЛЬНОЙ ОРГАНИЗАЦИИ</a:t>
            </a:r>
            <a:br>
              <a:rPr lang="ru-RU" sz="3600" b="1" dirty="0" smtClean="0">
                <a:latin typeface="Times New Roman" panose="02020603050405020304" pitchFamily="18" charset="0"/>
                <a:cs typeface="Times New Roman" panose="02020603050405020304" pitchFamily="18" charset="0"/>
              </a:rPr>
            </a:br>
            <a:r>
              <a:rPr lang="ru-RU" sz="3600" b="1" dirty="0" smtClean="0">
                <a:latin typeface="Times New Roman" panose="02020603050405020304" pitchFamily="18" charset="0"/>
                <a:cs typeface="Times New Roman" panose="02020603050405020304" pitchFamily="18" charset="0"/>
              </a:rPr>
              <a:t/>
            </a:r>
            <a:br>
              <a:rPr lang="ru-RU" sz="3600" b="1" dirty="0" smtClean="0">
                <a:latin typeface="Times New Roman" panose="02020603050405020304" pitchFamily="18" charset="0"/>
                <a:cs typeface="Times New Roman" panose="02020603050405020304" pitchFamily="18" charset="0"/>
              </a:rPr>
            </a:br>
            <a:r>
              <a:rPr lang="ru-RU" sz="2400" b="1" u="sng" dirty="0" smtClean="0">
                <a:latin typeface="Times New Roman" panose="02020603050405020304" pitchFamily="18" charset="0"/>
                <a:cs typeface="Times New Roman" panose="02020603050405020304" pitchFamily="18" charset="0"/>
              </a:rPr>
              <a:t>Дата основания ОО:  </a:t>
            </a:r>
            <a:r>
              <a:rPr lang="ru-RU" sz="2400" b="1" dirty="0" smtClean="0">
                <a:latin typeface="Times New Roman" panose="02020603050405020304" pitchFamily="18" charset="0"/>
                <a:cs typeface="Times New Roman" panose="02020603050405020304" pitchFamily="18" charset="0"/>
              </a:rPr>
              <a:t>1 сентября 1980 </a:t>
            </a:r>
            <a:r>
              <a:rPr lang="ru-RU" sz="2400" b="1" dirty="0" smtClean="0">
                <a:latin typeface="Times New Roman" panose="02020603050405020304" pitchFamily="18" charset="0"/>
                <a:cs typeface="Times New Roman" panose="02020603050405020304" pitchFamily="18" charset="0"/>
              </a:rPr>
              <a:t>года</a:t>
            </a: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u="sng" dirty="0" smtClean="0">
                <a:latin typeface="Times New Roman" panose="02020603050405020304" pitchFamily="18" charset="0"/>
                <a:cs typeface="Times New Roman" panose="02020603050405020304" pitchFamily="18" charset="0"/>
              </a:rPr>
              <a:t>Направления деятельности (специфика работы):</a:t>
            </a:r>
            <a:br>
              <a:rPr lang="ru-RU" sz="2400" b="1" u="sng" dirty="0" smtClean="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В ОО ведется инновационная деятельность по трем направлениям:</a:t>
            </a:r>
            <a:br>
              <a:rPr lang="ru-RU" sz="18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1. Организация интеллектуально – творческой работы учителей,</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2. Организация интеллектуально-творческой деятельности учащихся,</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3. Работа над созданием имиджа </a:t>
            </a:r>
            <a:r>
              <a:rPr lang="ru-RU" sz="2000" b="1" dirty="0">
                <a:latin typeface="Times New Roman" panose="02020603050405020304" pitchFamily="18" charset="0"/>
                <a:cs typeface="Times New Roman" panose="02020603050405020304" pitchFamily="18" charset="0"/>
              </a:rPr>
              <a:t>школы, благоприятной воспитательной среды.</a:t>
            </a:r>
            <a:br>
              <a:rPr lang="ru-RU" sz="2000" b="1" dirty="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Инновационные </a:t>
            </a:r>
            <a:r>
              <a:rPr lang="ru-RU" sz="2000" b="1" dirty="0">
                <a:latin typeface="Times New Roman" panose="02020603050405020304" pitchFamily="18" charset="0"/>
                <a:cs typeface="Times New Roman" panose="02020603050405020304" pitchFamily="18" charset="0"/>
              </a:rPr>
              <a:t>процессы затрагивают в большей или меньшей степени все </a:t>
            </a: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образовательные </a:t>
            </a:r>
            <a:r>
              <a:rPr lang="ru-RU" sz="2000" b="1" dirty="0">
                <a:latin typeface="Times New Roman" panose="02020603050405020304" pitchFamily="18" charset="0"/>
                <a:cs typeface="Times New Roman" panose="02020603050405020304" pitchFamily="18" charset="0"/>
              </a:rPr>
              <a:t>области (в содержании образования, в развитии внешних связей, </a:t>
            </a: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в </a:t>
            </a:r>
            <a:r>
              <a:rPr lang="ru-RU" sz="2000" b="1" dirty="0">
                <a:latin typeface="Times New Roman" panose="02020603050405020304" pitchFamily="18" charset="0"/>
                <a:cs typeface="Times New Roman" panose="02020603050405020304" pitchFamily="18" charset="0"/>
              </a:rPr>
              <a:t>создании определенного микроклимата, в структуре и организации образовательного </a:t>
            </a: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процесса</a:t>
            </a:r>
            <a:r>
              <a:rPr lang="ru-RU" sz="2000" b="1" dirty="0">
                <a:latin typeface="Times New Roman" panose="02020603050405020304" pitchFamily="18" charset="0"/>
                <a:cs typeface="Times New Roman" panose="02020603050405020304" pitchFamily="18" charset="0"/>
              </a:rPr>
              <a:t>, в воспитательной работе, в работе с одаренными детьми и с детьми с повышенной </a:t>
            </a: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мотивацией </a:t>
            </a:r>
            <a:r>
              <a:rPr lang="ru-RU" sz="2000" b="1" dirty="0">
                <a:latin typeface="Times New Roman" panose="02020603050405020304" pitchFamily="18" charset="0"/>
                <a:cs typeface="Times New Roman" panose="02020603050405020304" pitchFamily="18" charset="0"/>
              </a:rPr>
              <a:t>к учебе, в организации </a:t>
            </a:r>
            <a:r>
              <a:rPr lang="ru-RU" sz="2000" b="1" dirty="0" err="1">
                <a:latin typeface="Times New Roman" panose="02020603050405020304" pitchFamily="18" charset="0"/>
                <a:cs typeface="Times New Roman" panose="02020603050405020304" pitchFamily="18" charset="0"/>
              </a:rPr>
              <a:t>внутришкольного</a:t>
            </a:r>
            <a:r>
              <a:rPr lang="ru-RU" sz="2000" b="1" dirty="0">
                <a:latin typeface="Times New Roman" panose="02020603050405020304" pitchFamily="18" charset="0"/>
                <a:cs typeface="Times New Roman" panose="02020603050405020304" pitchFamily="18" charset="0"/>
              </a:rPr>
              <a:t> контроля, в управлении качеством образования). </a:t>
            </a: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Все </a:t>
            </a:r>
            <a:r>
              <a:rPr lang="ru-RU" sz="2000" b="1" dirty="0">
                <a:latin typeface="Times New Roman" panose="02020603050405020304" pitchFamily="18" charset="0"/>
                <a:cs typeface="Times New Roman" panose="02020603050405020304" pitchFamily="18" charset="0"/>
              </a:rPr>
              <a:t>нововведения  вызваны стремлением педагогического коллектива реализовать социальный запрос общества, стремлением повысить качество предоставляемых услуг, раскрыть и развить  индивидуальные способности учащихся (творческие, лидерские, интеллектуальные, спортивные). </a:t>
            </a:r>
            <a:br>
              <a:rPr lang="ru-RU" sz="2000" b="1" dirty="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endParaRPr lang="ru-RU" sz="3600" b="1" dirty="0">
              <a:latin typeface="Times New Roman" panose="02020603050405020304" pitchFamily="18" charset="0"/>
              <a:cs typeface="Times New Roman" panose="02020603050405020304" pitchFamily="18" charset="0"/>
            </a:endParaRPr>
          </a:p>
        </p:txBody>
      </p:sp>
      <p:pic>
        <p:nvPicPr>
          <p:cNvPr id="3" name="Рисунок 2" descr="C:\Users\ROST\Desktop\IMG_20180428_110335.jpg"/>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8487104" y="572098"/>
            <a:ext cx="3704896" cy="3152242"/>
          </a:xfrm>
          <a:prstGeom prst="rect">
            <a:avLst/>
          </a:prstGeom>
          <a:noFill/>
          <a:ln>
            <a:noFill/>
          </a:ln>
          <a:effectLst>
            <a:softEdge rad="317500"/>
          </a:effectLst>
        </p:spPr>
      </p:pic>
    </p:spTree>
    <p:extLst>
      <p:ext uri="{BB962C8B-B14F-4D97-AF65-F5344CB8AC3E}">
        <p14:creationId xmlns:p14="http://schemas.microsoft.com/office/powerpoint/2010/main" val="26601698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1480" y="456565"/>
            <a:ext cx="12070080" cy="6005195"/>
          </a:xfrm>
        </p:spPr>
        <p:txBody>
          <a:bodyPr>
            <a:normAutofit fontScale="90000"/>
          </a:bodyPr>
          <a:lstStyle/>
          <a:p>
            <a:r>
              <a:rPr lang="ru-RU" b="1" dirty="0" smtClean="0">
                <a:latin typeface="Times New Roman" panose="02020603050405020304" pitchFamily="18" charset="0"/>
                <a:cs typeface="Times New Roman" panose="02020603050405020304" pitchFamily="18" charset="0"/>
              </a:rPr>
              <a:t>Контингент обучающихся (воспитанников)</a:t>
            </a:r>
            <a:br>
              <a:rPr lang="ru-RU" b="1" dirty="0" smtClean="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Основная общеобразовательная программа дошкольного образования в группах кратковременного пребывания детей 5-6 лет </a:t>
            </a:r>
            <a:r>
              <a:rPr lang="ru-RU" sz="2400" b="1" dirty="0" smtClean="0">
                <a:latin typeface="Times New Roman" panose="02020603050405020304" pitchFamily="18" charset="0"/>
                <a:cs typeface="Times New Roman" panose="02020603050405020304" pitchFamily="18" charset="0"/>
              </a:rPr>
              <a:t>– </a:t>
            </a:r>
            <a:br>
              <a:rPr lang="ru-RU" sz="2400" b="1" dirty="0" smtClean="0">
                <a:latin typeface="Times New Roman" panose="02020603050405020304" pitchFamily="18" charset="0"/>
                <a:cs typeface="Times New Roman" panose="02020603050405020304" pitchFamily="18" charset="0"/>
              </a:rPr>
            </a:br>
            <a:r>
              <a:rPr lang="ru-RU" sz="2400" b="1" u="sng" dirty="0" smtClean="0">
                <a:latin typeface="Times New Roman" panose="02020603050405020304" pitchFamily="18" charset="0"/>
                <a:cs typeface="Times New Roman" panose="02020603050405020304" pitchFamily="18" charset="0"/>
              </a:rPr>
              <a:t>1</a:t>
            </a:r>
            <a:r>
              <a:rPr lang="en-US" sz="2400" b="1" u="sng" dirty="0" smtClean="0">
                <a:latin typeface="Times New Roman" panose="02020603050405020304" pitchFamily="18" charset="0"/>
                <a:cs typeface="Times New Roman" panose="02020603050405020304" pitchFamily="18" charset="0"/>
              </a:rPr>
              <a:t>5 </a:t>
            </a:r>
            <a:r>
              <a:rPr lang="ru-RU" sz="2400" b="1" u="sng" dirty="0" smtClean="0">
                <a:latin typeface="Times New Roman" panose="02020603050405020304" pitchFamily="18" charset="0"/>
                <a:cs typeface="Times New Roman" panose="02020603050405020304" pitchFamily="18" charset="0"/>
              </a:rPr>
              <a:t>человек</a:t>
            </a: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Основная общеобразовательная программа начального общего образования – </a:t>
            </a: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u="sng" dirty="0" smtClean="0">
                <a:latin typeface="Times New Roman" panose="02020603050405020304" pitchFamily="18" charset="0"/>
                <a:cs typeface="Times New Roman" panose="02020603050405020304" pitchFamily="18" charset="0"/>
              </a:rPr>
              <a:t>99 человек</a:t>
            </a: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Основная общеобразовательная программа основного общего образования – </a:t>
            </a: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u="sng" dirty="0" smtClean="0">
                <a:latin typeface="Times New Roman" panose="02020603050405020304" pitchFamily="18" charset="0"/>
                <a:cs typeface="Times New Roman" panose="02020603050405020304" pitchFamily="18" charset="0"/>
              </a:rPr>
              <a:t>138 человек</a:t>
            </a: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Основная общеобразовательная программа </a:t>
            </a:r>
            <a:r>
              <a:rPr lang="ru-RU" sz="2400" b="1" dirty="0" smtClean="0">
                <a:latin typeface="Times New Roman" panose="02020603050405020304" pitchFamily="18" charset="0"/>
                <a:cs typeface="Times New Roman" panose="02020603050405020304" pitchFamily="18" charset="0"/>
              </a:rPr>
              <a:t>среднего </a:t>
            </a:r>
            <a:r>
              <a:rPr lang="ru-RU" sz="2400" b="1" dirty="0">
                <a:latin typeface="Times New Roman" panose="02020603050405020304" pitchFamily="18" charset="0"/>
                <a:cs typeface="Times New Roman" panose="02020603050405020304" pitchFamily="18" charset="0"/>
              </a:rPr>
              <a:t>общего образования – </a:t>
            </a: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u="sng" dirty="0" smtClean="0">
                <a:latin typeface="Times New Roman" panose="02020603050405020304" pitchFamily="18" charset="0"/>
                <a:cs typeface="Times New Roman" panose="02020603050405020304" pitchFamily="18" charset="0"/>
              </a:rPr>
              <a:t>33 человека</a:t>
            </a: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3100" b="1" dirty="0">
                <a:latin typeface="Times New Roman" panose="02020603050405020304" pitchFamily="18" charset="0"/>
                <a:cs typeface="Times New Roman" panose="02020603050405020304" pitchFamily="18" charset="0"/>
              </a:rPr>
              <a:t>Дополнительные общеобразовательные программы </a:t>
            </a: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художественно-эстетической направленности – 52 человека</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физкультурно-спортивной направленности – 61 человек</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научно-технической направленности – 107 человек</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туристско-краеведческой направленности – 30 человек</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военно-патриотической направленности– 34 человека</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естественно-научной </a:t>
            </a:r>
            <a:r>
              <a:rPr lang="ru-RU" sz="2400" b="1" dirty="0">
                <a:latin typeface="Times New Roman" panose="02020603050405020304" pitchFamily="18" charset="0"/>
                <a:cs typeface="Times New Roman" panose="02020603050405020304" pitchFamily="18" charset="0"/>
              </a:rPr>
              <a:t>направленности – </a:t>
            </a:r>
            <a:r>
              <a:rPr lang="ru-RU" sz="2400" b="1" dirty="0" smtClean="0">
                <a:latin typeface="Times New Roman" panose="02020603050405020304" pitchFamily="18" charset="0"/>
                <a:cs typeface="Times New Roman" panose="02020603050405020304" pitchFamily="18" charset="0"/>
              </a:rPr>
              <a:t>43 человека</a:t>
            </a:r>
            <a:endParaRPr lang="ru-RU" sz="2400" b="1" dirty="0">
              <a:latin typeface="Times New Roman" panose="02020603050405020304" pitchFamily="18" charset="0"/>
              <a:cs typeface="Times New Roman" panose="02020603050405020304" pitchFamily="18" charset="0"/>
            </a:endParaRPr>
          </a:p>
        </p:txBody>
      </p:sp>
      <p:pic>
        <p:nvPicPr>
          <p:cNvPr id="3" name="Рисунок 2" descr="C:\Users\ROST\Desktop\1-13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0080" y="4297680"/>
            <a:ext cx="3702685" cy="2438400"/>
          </a:xfrm>
          <a:prstGeom prst="rect">
            <a:avLst/>
          </a:prstGeom>
          <a:noFill/>
          <a:ln>
            <a:noFill/>
          </a:ln>
          <a:effectLst>
            <a:softEdge rad="292100"/>
          </a:effectLst>
        </p:spPr>
      </p:pic>
    </p:spTree>
    <p:extLst>
      <p:ext uri="{BB962C8B-B14F-4D97-AF65-F5344CB8AC3E}">
        <p14:creationId xmlns:p14="http://schemas.microsoft.com/office/powerpoint/2010/main" val="34692519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3420" y="-630620"/>
            <a:ext cx="11839904" cy="7945820"/>
          </a:xfrm>
        </p:spPr>
        <p:txBody>
          <a:bodyPr>
            <a:normAutofit/>
          </a:bodyPr>
          <a:lstStyle/>
          <a:p>
            <a:pPr>
              <a:lnSpc>
                <a:spcPct val="100000"/>
              </a:lnSpc>
            </a:pPr>
            <a:r>
              <a:rPr lang="ru-RU" b="1" dirty="0">
                <a:latin typeface="Times New Roman" panose="02020603050405020304" pitchFamily="18" charset="0"/>
                <a:cs typeface="Times New Roman" panose="02020603050405020304" pitchFamily="18" charset="0"/>
              </a:rPr>
              <a:t>Кадровый состав</a:t>
            </a:r>
            <a:r>
              <a:rPr lang="ru-RU" b="1" dirty="0" smtClean="0">
                <a:latin typeface="Times New Roman" panose="02020603050405020304" pitchFamily="18" charset="0"/>
                <a:cs typeface="Times New Roman" panose="02020603050405020304" pitchFamily="18" charset="0"/>
              </a:rPr>
              <a:t>:</a:t>
            </a:r>
            <a:br>
              <a:rPr lang="ru-RU" b="1" dirty="0" smtClean="0">
                <a:latin typeface="Times New Roman" panose="02020603050405020304" pitchFamily="18" charset="0"/>
                <a:cs typeface="Times New Roman" panose="02020603050405020304" pitchFamily="18" charset="0"/>
              </a:rPr>
            </a:br>
            <a:r>
              <a:rPr lang="ru-RU" sz="2800" b="1" dirty="0" smtClean="0">
                <a:latin typeface="Times New Roman" panose="02020603050405020304" pitchFamily="18" charset="0"/>
                <a:cs typeface="Times New Roman" panose="02020603050405020304" pitchFamily="18" charset="0"/>
              </a:rPr>
              <a:t>администрация ОО</a:t>
            </a:r>
            <a:r>
              <a:rPr lang="ru-RU" b="1" dirty="0" smtClean="0">
                <a:latin typeface="Times New Roman" panose="02020603050405020304" pitchFamily="18" charset="0"/>
                <a:cs typeface="Times New Roman" panose="02020603050405020304" pitchFamily="18" charset="0"/>
              </a:rPr>
              <a:t/>
            </a:r>
            <a:br>
              <a:rPr lang="ru-RU"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Кадровое </a:t>
            </a:r>
            <a:r>
              <a:rPr lang="ru-RU" sz="2000" b="1" dirty="0">
                <a:latin typeface="Times New Roman" panose="02020603050405020304" pitchFamily="18" charset="0"/>
                <a:cs typeface="Times New Roman" panose="02020603050405020304" pitchFamily="18" charset="0"/>
              </a:rPr>
              <a:t>обеспечение образовательного процесса занимает в системе школы особое место. Администрация ОО осуществляет подбор, прием на работу и расстановку кадров, создает условия труда, обеспечивает личностный рост, организует периодические аттестации и повышение квалификации, решает проблемы закрепления кадров в коллективе, обеспечивает стимулирование, удовлетворение в профессиональной карьере, творческом характере труда, социальной защите, помогает максимально реализовать и развить личный профессиональный потенциал и использовать его на благо школы и обучающихся.</a:t>
            </a:r>
            <a:br>
              <a:rPr lang="ru-RU" sz="2000" b="1"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         Для оценки профессионального уровня педагогических и руководящих кадров проведен анализ по возрастному составу, педагогическому стажу, образованию и квалификации кадрового состава школы. Исследованы сведения о текучести кадров.</a:t>
            </a:r>
            <a:br>
              <a:rPr lang="ru-RU" sz="2000" b="1"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          Педагогический коллектив возглавляет опытная и квалифицированная администрация в количестве трех человек. Средний возраст - 43 года, опыт административной работы от 3 до 10 лет, педагогический стаж от 10 до 35 лет. Все аттестованы на соответствии занимаемой и имеют высшее педагогическое образование.  </a:t>
            </a:r>
            <a:br>
              <a:rPr lang="ru-RU" sz="2000" b="1"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   </a:t>
            </a:r>
            <a:r>
              <a:rPr lang="ru-RU" sz="2400" b="1" u="sng" dirty="0">
                <a:latin typeface="Times New Roman" panose="02020603050405020304" pitchFamily="18" charset="0"/>
                <a:cs typeface="Times New Roman" panose="02020603050405020304" pitchFamily="18" charset="0"/>
              </a:rPr>
              <a:t>Вывод: положительная динамика сохраняется в росте квалификации администрации ОО (при уменьшении в то же время среднего возраста - приостановлен процесс «старения» управленческих кадров – 67% 30 – 45 летних руководителей). </a:t>
            </a:r>
          </a:p>
        </p:txBody>
      </p:sp>
    </p:spTree>
    <p:extLst>
      <p:ext uri="{BB962C8B-B14F-4D97-AF65-F5344CB8AC3E}">
        <p14:creationId xmlns:p14="http://schemas.microsoft.com/office/powerpoint/2010/main" val="1147181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57656"/>
            <a:ext cx="11353800" cy="7126014"/>
          </a:xfrm>
        </p:spPr>
        <p:txBody>
          <a:bodyPr>
            <a:normAutofit fontScale="90000"/>
          </a:bodyPr>
          <a:lstStyle/>
          <a:p>
            <a:r>
              <a:rPr lang="ru-RU" sz="4800" b="1" dirty="0">
                <a:latin typeface="Times New Roman" panose="02020603050405020304" pitchFamily="18" charset="0"/>
                <a:cs typeface="Times New Roman" panose="02020603050405020304" pitchFamily="18" charset="0"/>
              </a:rPr>
              <a:t>Кадровый состав:</a:t>
            </a:r>
            <a:br>
              <a:rPr lang="ru-RU" sz="4800" b="1" dirty="0">
                <a:latin typeface="Times New Roman" panose="02020603050405020304" pitchFamily="18" charset="0"/>
                <a:cs typeface="Times New Roman" panose="02020603050405020304" pitchFamily="18" charset="0"/>
              </a:rPr>
            </a:br>
            <a:r>
              <a:rPr lang="ru-RU" sz="3600" b="1" dirty="0" smtClean="0">
                <a:latin typeface="Times New Roman" panose="02020603050405020304" pitchFamily="18" charset="0"/>
                <a:cs typeface="Times New Roman" panose="02020603050405020304" pitchFamily="18" charset="0"/>
              </a:rPr>
              <a:t>педагогический состав ОО</a:t>
            </a:r>
            <a:r>
              <a:rPr lang="ru-RU" sz="3600" b="1" dirty="0">
                <a:latin typeface="Times New Roman" panose="02020603050405020304" pitchFamily="18" charset="0"/>
                <a:cs typeface="Times New Roman" panose="02020603050405020304" pitchFamily="18" charset="0"/>
              </a:rPr>
              <a:t/>
            </a:r>
            <a:br>
              <a:rPr lang="ru-RU" sz="3600" b="1" dirty="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Педагогический </a:t>
            </a:r>
            <a:r>
              <a:rPr lang="ru-RU" sz="2400" b="1" dirty="0">
                <a:latin typeface="Times New Roman" panose="02020603050405020304" pitchFamily="18" charset="0"/>
                <a:cs typeface="Times New Roman" panose="02020603050405020304" pitchFamily="18" charset="0"/>
              </a:rPr>
              <a:t>состав коллектива характеризуется следующими показателями: </a:t>
            </a: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в </a:t>
            </a:r>
            <a:r>
              <a:rPr lang="ru-RU" sz="2400" b="1" dirty="0">
                <a:latin typeface="Times New Roman" panose="02020603050405020304" pitchFamily="18" charset="0"/>
                <a:cs typeface="Times New Roman" panose="02020603050405020304" pitchFamily="18" charset="0"/>
              </a:rPr>
              <a:t>ОО 27 педагогических работника. </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28 педагогических </a:t>
            </a:r>
            <a:r>
              <a:rPr lang="ru-RU" sz="2400" b="1" dirty="0" smtClean="0">
                <a:latin typeface="Times New Roman" panose="02020603050405020304" pitchFamily="18" charset="0"/>
                <a:cs typeface="Times New Roman" panose="02020603050405020304" pitchFamily="18" charset="0"/>
              </a:rPr>
              <a:t>работник</a:t>
            </a:r>
            <a:r>
              <a:rPr lang="ru-RU" sz="2400" b="1" dirty="0">
                <a:latin typeface="Times New Roman" panose="02020603050405020304" pitchFamily="18" charset="0"/>
                <a:cs typeface="Times New Roman" panose="02020603050405020304" pitchFamily="18" charset="0"/>
              </a:rPr>
              <a:t>а</a:t>
            </a:r>
            <a:r>
              <a:rPr lang="ru-RU" sz="2400" b="1" dirty="0" smtClean="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(89%) </a:t>
            </a:r>
            <a:r>
              <a:rPr lang="ru-RU" sz="2400" b="1" dirty="0" smtClean="0">
                <a:latin typeface="Times New Roman" panose="02020603050405020304" pitchFamily="18" charset="0"/>
                <a:cs typeface="Times New Roman" panose="02020603050405020304" pitchFamily="18" charset="0"/>
              </a:rPr>
              <a:t>имеет </a:t>
            </a:r>
            <a:r>
              <a:rPr lang="ru-RU" sz="2400" b="1" dirty="0">
                <a:latin typeface="Times New Roman" panose="02020603050405020304" pitchFamily="18" charset="0"/>
                <a:cs typeface="Times New Roman" panose="02020603050405020304" pitchFamily="18" charset="0"/>
              </a:rPr>
              <a:t>категории.</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t>
            </a:r>
            <a:r>
              <a:rPr lang="ru-RU" sz="2400" b="1" u="sng" dirty="0" smtClean="0">
                <a:latin typeface="Times New Roman" panose="02020603050405020304" pitchFamily="18" charset="0"/>
                <a:cs typeface="Times New Roman" panose="02020603050405020304" pitchFamily="18" charset="0"/>
              </a:rPr>
              <a:t>Анализ </a:t>
            </a:r>
            <a:r>
              <a:rPr lang="ru-RU" sz="2400" b="1" u="sng" dirty="0">
                <a:latin typeface="Times New Roman" panose="02020603050405020304" pitchFamily="18" charset="0"/>
                <a:cs typeface="Times New Roman" panose="02020603050405020304" pitchFamily="18" charset="0"/>
              </a:rPr>
              <a:t>педагогического  состава по категории.</a:t>
            </a:r>
            <a:br>
              <a:rPr lang="ru-RU" sz="2400" b="1" u="sng"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- 8 педагогических работников (30%) имеют </a:t>
            </a:r>
            <a:r>
              <a:rPr lang="en-US" sz="2400" b="1" dirty="0" err="1">
                <a:latin typeface="Times New Roman" panose="02020603050405020304" pitchFamily="18" charset="0"/>
                <a:cs typeface="Times New Roman" panose="02020603050405020304" pitchFamily="18" charset="0"/>
              </a:rPr>
              <a:t>высшую</a:t>
            </a:r>
            <a:r>
              <a:rPr lang="en-US" sz="2400" b="1"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категорию</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- 16 педагогических работников (59%) имеют </a:t>
            </a:r>
            <a:r>
              <a:rPr lang="en-US" sz="2400" b="1" dirty="0">
                <a:latin typeface="Times New Roman" panose="02020603050405020304" pitchFamily="18" charset="0"/>
                <a:cs typeface="Times New Roman" panose="02020603050405020304" pitchFamily="18" charset="0"/>
              </a:rPr>
              <a:t>I </a:t>
            </a:r>
            <a:r>
              <a:rPr lang="ru-RU" sz="2400" b="1" dirty="0">
                <a:latin typeface="Times New Roman" panose="02020603050405020304" pitchFamily="18" charset="0"/>
                <a:cs typeface="Times New Roman" panose="02020603050405020304" pitchFamily="18" charset="0"/>
              </a:rPr>
              <a:t>категорию</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- 3 педагогических работника (11%) без категории</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t>
            </a:r>
            <a:br>
              <a:rPr lang="ru-RU" sz="2400" b="1" dirty="0">
                <a:latin typeface="Times New Roman" panose="02020603050405020304" pitchFamily="18" charset="0"/>
                <a:cs typeface="Times New Roman" panose="02020603050405020304" pitchFamily="18" charset="0"/>
              </a:rPr>
            </a:br>
            <a:r>
              <a:rPr lang="ru-RU" sz="2400" b="1" u="sng" dirty="0">
                <a:latin typeface="Times New Roman" panose="02020603050405020304" pitchFamily="18" charset="0"/>
                <a:cs typeface="Times New Roman" panose="02020603050405020304" pitchFamily="18" charset="0"/>
              </a:rPr>
              <a:t>Вывод:     1. Статистика показывает, что педагогический коллектив школы имеет высокие показатели по параметру «квалификация», почти 40% педагогов имеют высшую и первую квалификационную категорию. Количество педагогов, не имеющих квалификационную категорию незначительно – 7%.</a:t>
            </a:r>
            <a:br>
              <a:rPr lang="ru-RU" sz="2400" b="1" u="sng" dirty="0">
                <a:latin typeface="Times New Roman" panose="02020603050405020304" pitchFamily="18" charset="0"/>
                <a:cs typeface="Times New Roman" panose="02020603050405020304" pitchFamily="18" charset="0"/>
              </a:rPr>
            </a:br>
            <a:r>
              <a:rPr lang="ru-RU" sz="2400" b="1" u="sng" dirty="0">
                <a:latin typeface="Times New Roman" panose="02020603050405020304" pitchFamily="18" charset="0"/>
                <a:cs typeface="Times New Roman" panose="02020603050405020304" pitchFamily="18" charset="0"/>
              </a:rPr>
              <a:t>                   2. Квалификация педагогических работников позволяет добиваться высокой результативности педагогического труда.</a:t>
            </a:r>
            <a:br>
              <a:rPr lang="ru-RU" sz="2400" b="1" u="sng"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t>
            </a:r>
            <a:br>
              <a:rPr lang="ru-RU" sz="2400" b="1"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2746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039" y="243840"/>
            <a:ext cx="11651243" cy="6488036"/>
          </a:xfrm>
        </p:spPr>
        <p:txBody>
          <a:bodyPr>
            <a:normAutofit fontScale="90000"/>
          </a:bodyPr>
          <a:lstStyle/>
          <a:p>
            <a:pPr>
              <a:lnSpc>
                <a:spcPct val="100000"/>
              </a:lnSpc>
            </a:pPr>
            <a:r>
              <a:rPr lang="ru-RU" sz="4900" b="1" dirty="0">
                <a:latin typeface="Times New Roman" panose="02020603050405020304" pitchFamily="18" charset="0"/>
                <a:cs typeface="Times New Roman" panose="02020603050405020304" pitchFamily="18" charset="0"/>
              </a:rPr>
              <a:t>Кадровый состав:</a:t>
            </a:r>
            <a:br>
              <a:rPr lang="ru-RU" sz="4900" b="1" dirty="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педагогический состав ОО</a:t>
            </a:r>
            <a:br>
              <a:rPr lang="ru-RU" sz="3600" b="1"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2700" b="1" u="sng" dirty="0" smtClean="0">
                <a:latin typeface="Times New Roman" panose="02020603050405020304" pitchFamily="18" charset="0"/>
                <a:cs typeface="Times New Roman" panose="02020603050405020304" pitchFamily="18" charset="0"/>
              </a:rPr>
              <a:t>Анализ </a:t>
            </a:r>
            <a:r>
              <a:rPr lang="ru-RU" sz="2700" b="1" u="sng" dirty="0">
                <a:latin typeface="Times New Roman" panose="02020603050405020304" pitchFamily="18" charset="0"/>
                <a:cs typeface="Times New Roman" panose="02020603050405020304" pitchFamily="18" charset="0"/>
              </a:rPr>
              <a:t>педагогического состава по возрастному цензу.</a:t>
            </a:r>
            <a:br>
              <a:rPr lang="ru-RU" sz="2700" b="1" u="sng"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- 2 педагогических работника (7%) в возрасте до 30 лет</a:t>
            </a:r>
            <a:br>
              <a:rPr lang="ru-RU" sz="27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- 3 педагогических работника (11%) в возрасте от 30 до 40 лет</a:t>
            </a:r>
            <a:br>
              <a:rPr lang="ru-RU" sz="27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- 9 педагогических работников (34%) в возрасте от 40 до 50 лет</a:t>
            </a:r>
            <a:br>
              <a:rPr lang="ru-RU" sz="27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- 13 педагогических работников (48%) в возрасте старше 50 лет</a:t>
            </a:r>
            <a:br>
              <a:rPr lang="ru-RU" sz="2700" b="1" dirty="0">
                <a:latin typeface="Times New Roman" panose="02020603050405020304" pitchFamily="18" charset="0"/>
                <a:cs typeface="Times New Roman" panose="02020603050405020304" pitchFamily="18" charset="0"/>
              </a:rPr>
            </a:br>
            <a:r>
              <a:rPr lang="ru-RU" sz="2700" b="1" u="sng" dirty="0">
                <a:latin typeface="Times New Roman" panose="02020603050405020304" pitchFamily="18" charset="0"/>
                <a:cs typeface="Times New Roman" panose="02020603050405020304" pitchFamily="18" charset="0"/>
              </a:rPr>
              <a:t>Вывод: 1. 52% педагогов составляет группу от 21 до 50 лет, 48% - свыше 50 лет</a:t>
            </a:r>
            <a:br>
              <a:rPr lang="ru-RU" sz="2700" b="1" u="sng" dirty="0">
                <a:latin typeface="Times New Roman" panose="02020603050405020304" pitchFamily="18" charset="0"/>
                <a:cs typeface="Times New Roman" panose="02020603050405020304" pitchFamily="18" charset="0"/>
              </a:rPr>
            </a:br>
            <a:r>
              <a:rPr lang="ru-RU" sz="2700" b="1" u="sng" dirty="0">
                <a:latin typeface="Times New Roman" panose="02020603050405020304" pitchFamily="18" charset="0"/>
                <a:cs typeface="Times New Roman" panose="02020603050405020304" pitchFamily="18" charset="0"/>
              </a:rPr>
              <a:t>              2. Возрастной баланс педагогических кадров позволяет эффективно осуществлять передачу опыта молодым специалистам. Процесс замены педагогических кадров проходит безболезненно и не сказывается на качестве функционирования образовательного учреждения.</a:t>
            </a:r>
            <a:br>
              <a:rPr lang="ru-RU" sz="2700" b="1" u="sng"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a:t>
            </a:r>
            <a:br>
              <a:rPr lang="ru-RU" sz="27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a:t>
            </a:r>
            <a:br>
              <a:rPr lang="ru-RU" sz="27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a:r>
            <a:br>
              <a:rPr lang="ru-RU" sz="2700" b="1" dirty="0">
                <a:latin typeface="Times New Roman" panose="02020603050405020304" pitchFamily="18" charset="0"/>
                <a:cs typeface="Times New Roman" panose="02020603050405020304" pitchFamily="18" charset="0"/>
              </a:rPr>
            </a:br>
            <a:endParaRPr lang="ru-RU" sz="27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4706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891" y="-204953"/>
            <a:ext cx="11887200" cy="7189076"/>
          </a:xfrm>
        </p:spPr>
        <p:txBody>
          <a:bodyPr>
            <a:normAutofit fontScale="90000"/>
          </a:bodyPr>
          <a:lstStyle/>
          <a:p>
            <a:r>
              <a:rPr lang="ru-RU" b="1" dirty="0">
                <a:latin typeface="Times New Roman" panose="02020603050405020304" pitchFamily="18" charset="0"/>
                <a:cs typeface="Times New Roman" panose="02020603050405020304" pitchFamily="18" charset="0"/>
              </a:rPr>
              <a:t>Кадровый состав:</a:t>
            </a:r>
            <a:br>
              <a:rPr lang="ru-RU" b="1" dirty="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педагогический состав ОО</a:t>
            </a: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
            </a:r>
            <a:br>
              <a:rPr lang="ru-RU" sz="1600" b="1" dirty="0" smtClean="0">
                <a:latin typeface="Times New Roman" panose="02020603050405020304" pitchFamily="18" charset="0"/>
                <a:cs typeface="Times New Roman" panose="02020603050405020304" pitchFamily="18" charset="0"/>
              </a:rPr>
            </a:br>
            <a:r>
              <a:rPr lang="ru-RU" sz="2400" b="1" u="sng" dirty="0" smtClean="0">
                <a:latin typeface="Times New Roman" panose="02020603050405020304" pitchFamily="18" charset="0"/>
                <a:cs typeface="Times New Roman" panose="02020603050405020304" pitchFamily="18" charset="0"/>
              </a:rPr>
              <a:t>Анализ </a:t>
            </a:r>
            <a:r>
              <a:rPr lang="ru-RU" sz="2400" b="1" u="sng" dirty="0">
                <a:latin typeface="Times New Roman" panose="02020603050405020304" pitchFamily="18" charset="0"/>
                <a:cs typeface="Times New Roman" panose="02020603050405020304" pitchFamily="18" charset="0"/>
              </a:rPr>
              <a:t>педагогического  состава по образовательному цензу.</a:t>
            </a:r>
            <a:br>
              <a:rPr lang="ru-RU" sz="2400" b="1" u="sng"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- 4 педагогических работника (15%) имеют среднее специальное</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- 23 педагогических работника (85%) имеют высшее образование  </a:t>
            </a:r>
            <a:br>
              <a:rPr lang="ru-RU" sz="2400" b="1" dirty="0">
                <a:latin typeface="Times New Roman" panose="02020603050405020304" pitchFamily="18" charset="0"/>
                <a:cs typeface="Times New Roman" panose="02020603050405020304" pitchFamily="18" charset="0"/>
              </a:rPr>
            </a:br>
            <a:r>
              <a:rPr lang="ru-RU" sz="2400" b="1" u="sng" dirty="0">
                <a:latin typeface="Times New Roman" panose="02020603050405020304" pitchFamily="18" charset="0"/>
                <a:cs typeface="Times New Roman" panose="02020603050405020304" pitchFamily="18" charset="0"/>
              </a:rPr>
              <a:t>Вывод: 1. Педагогические работники без высшего и среднего образования отсутствуют.</a:t>
            </a:r>
            <a:br>
              <a:rPr lang="ru-RU" sz="2400" b="1" u="sng" dirty="0">
                <a:latin typeface="Times New Roman" panose="02020603050405020304" pitchFamily="18" charset="0"/>
                <a:cs typeface="Times New Roman" panose="02020603050405020304" pitchFamily="18" charset="0"/>
              </a:rPr>
            </a:br>
            <a:r>
              <a:rPr lang="ru-RU" sz="2400" b="1" u="sng" dirty="0">
                <a:latin typeface="Times New Roman" panose="02020603050405020304" pitchFamily="18" charset="0"/>
                <a:cs typeface="Times New Roman" panose="02020603050405020304" pitchFamily="18" charset="0"/>
              </a:rPr>
              <a:t>               2. Образовательный ценз педагогического коллектива достаточно высок, 85% имеют высшее образование.</a:t>
            </a:r>
            <a:br>
              <a:rPr lang="ru-RU" sz="2400" b="1" u="sng" dirty="0">
                <a:latin typeface="Times New Roman" panose="02020603050405020304" pitchFamily="18" charset="0"/>
                <a:cs typeface="Times New Roman" panose="02020603050405020304" pitchFamily="18" charset="0"/>
              </a:rPr>
            </a:br>
            <a:r>
              <a:rPr lang="ru-RU" sz="2400" b="1" u="sng" dirty="0">
                <a:latin typeface="Times New Roman" panose="02020603050405020304" pitchFamily="18" charset="0"/>
                <a:cs typeface="Times New Roman" panose="02020603050405020304" pitchFamily="18" charset="0"/>
              </a:rPr>
              <a:t>               3.Своевременно проводится расстановка кадров, тарификация, отслеживается и стимулируется переподготовка кадров, аттестация педагогических работников, осуществляются социальные гарантии, предоставляются льготы.</a:t>
            </a:r>
            <a:br>
              <a:rPr lang="ru-RU" sz="2400" b="1" u="sng" dirty="0">
                <a:latin typeface="Times New Roman" panose="02020603050405020304" pitchFamily="18" charset="0"/>
                <a:cs typeface="Times New Roman" panose="02020603050405020304" pitchFamily="18" charset="0"/>
              </a:rPr>
            </a:br>
            <a:r>
              <a:rPr lang="ru-RU" sz="2400" b="1" u="sng" dirty="0">
                <a:latin typeface="Times New Roman" panose="02020603050405020304" pitchFamily="18" charset="0"/>
                <a:cs typeface="Times New Roman" panose="02020603050405020304" pitchFamily="18" charset="0"/>
              </a:rPr>
              <a:t>               4.Показатели текучести кадров стабильны: 7% ежегодно.</a:t>
            </a:r>
            <a:br>
              <a:rPr lang="ru-RU" sz="2400" b="1" u="sng" dirty="0">
                <a:latin typeface="Times New Roman" panose="02020603050405020304" pitchFamily="18" charset="0"/>
                <a:cs typeface="Times New Roman" panose="02020603050405020304" pitchFamily="18" charset="0"/>
              </a:rPr>
            </a:br>
            <a:r>
              <a:rPr lang="ru-RU" sz="2400" b="1" u="sng" dirty="0">
                <a:latin typeface="Times New Roman" panose="02020603050405020304" pitchFamily="18" charset="0"/>
                <a:cs typeface="Times New Roman" panose="02020603050405020304" pitchFamily="18" charset="0"/>
              </a:rPr>
              <a:t/>
            </a:r>
            <a:br>
              <a:rPr lang="ru-RU" sz="2400" b="1" u="sng" dirty="0">
                <a:latin typeface="Times New Roman" panose="02020603050405020304" pitchFamily="18" charset="0"/>
                <a:cs typeface="Times New Roman" panose="02020603050405020304" pitchFamily="18" charset="0"/>
              </a:rPr>
            </a:br>
            <a:r>
              <a:rPr lang="ru-RU" sz="3100" b="1" dirty="0">
                <a:latin typeface="Times New Roman" panose="02020603050405020304" pitchFamily="18" charset="0"/>
                <a:cs typeface="Times New Roman" panose="02020603050405020304" pitchFamily="18" charset="0"/>
              </a:rPr>
              <a:t>Выводы по анализу кадровых условий: Профессиональная компетентность руководящих и педагогических кадров соответствует типу и виду ОО и позволяет решать вопросы управления школой и обучения и развития обучающихся в соответствии с требованиями государственного образовательного стандарта, миссией школы, моделью выпускника.  </a:t>
            </a:r>
            <a:endParaRPr lang="ru-RU" sz="3100"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0862" y="170689"/>
            <a:ext cx="3100618" cy="1840992"/>
          </a:xfrm>
          <a:prstGeom prst="rect">
            <a:avLst/>
          </a:prstGeom>
        </p:spPr>
      </p:pic>
    </p:spTree>
    <p:extLst>
      <p:ext uri="{BB962C8B-B14F-4D97-AF65-F5344CB8AC3E}">
        <p14:creationId xmlns:p14="http://schemas.microsoft.com/office/powerpoint/2010/main" val="227774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655" y="365125"/>
            <a:ext cx="11887200" cy="6492875"/>
          </a:xfrm>
        </p:spPr>
        <p:txBody>
          <a:bodyPr>
            <a:normAutofit fontScale="90000"/>
          </a:bodyPr>
          <a:lstStyle/>
          <a:p>
            <a:r>
              <a:rPr lang="ru-RU" sz="3200" b="1" dirty="0" smtClean="0">
                <a:latin typeface="Times New Roman" panose="02020603050405020304" pitchFamily="18" charset="0"/>
                <a:cs typeface="Times New Roman" panose="02020603050405020304" pitchFamily="18" charset="0"/>
              </a:rPr>
              <a:t>Устав МКОУ «СОШ №2 п. Теплое им. </a:t>
            </a:r>
            <a:br>
              <a:rPr lang="ru-RU" sz="3200" b="1" dirty="0" smtClean="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кавалера ордена Красной Звезды К.Н. Емельянова»</a:t>
            </a:r>
            <a:br>
              <a:rPr lang="ru-RU" sz="3200" b="1" dirty="0" smtClean="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
            </a:r>
            <a:br>
              <a:rPr lang="ru-RU" sz="3200" b="1" dirty="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
            </a:r>
            <a:br>
              <a:rPr lang="ru-RU" sz="3200" b="1" dirty="0" smtClean="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Лицензия </a:t>
            </a:r>
            <a:r>
              <a:rPr lang="ru-RU" sz="3200" b="1" dirty="0">
                <a:latin typeface="Times New Roman" panose="02020603050405020304" pitchFamily="18" charset="0"/>
                <a:cs typeface="Times New Roman" panose="02020603050405020304" pitchFamily="18" charset="0"/>
              </a:rPr>
              <a:t>на право ведения образовательной </a:t>
            </a:r>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деятельности № 0133/03334 от 31.10.2017</a:t>
            </a:r>
            <a:br>
              <a:rPr lang="ru-RU" sz="3200" b="1" dirty="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
            </a:r>
            <a:br>
              <a:rPr lang="ru-RU" sz="3200" b="1" dirty="0" smtClean="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
            </a:r>
            <a:br>
              <a:rPr lang="ru-RU" sz="3200" b="1" dirty="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
            </a:r>
            <a:br>
              <a:rPr lang="ru-RU" sz="3200" b="1" dirty="0" smtClean="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
            </a:r>
            <a:br>
              <a:rPr lang="ru-RU" sz="3200" b="1" dirty="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Свидетельство </a:t>
            </a:r>
            <a:r>
              <a:rPr lang="ru-RU" sz="3200" b="1" dirty="0">
                <a:latin typeface="Times New Roman" panose="02020603050405020304" pitchFamily="18" charset="0"/>
                <a:cs typeface="Times New Roman" panose="02020603050405020304" pitchFamily="18" charset="0"/>
              </a:rPr>
              <a:t>о государственной аккредитации</a:t>
            </a:r>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№м0134/01652 от 26.04.2018</a:t>
            </a:r>
            <a:br>
              <a:rPr lang="ru-RU" sz="3200" b="1" dirty="0">
                <a:latin typeface="Times New Roman" panose="02020603050405020304" pitchFamily="18" charset="0"/>
                <a:cs typeface="Times New Roman" panose="02020603050405020304" pitchFamily="18" charset="0"/>
              </a:rPr>
            </a:br>
            <a:r>
              <a:rPr lang="ru-RU" sz="6000" b="1" dirty="0">
                <a:latin typeface="Times New Roman" panose="02020603050405020304" pitchFamily="18" charset="0"/>
                <a:cs typeface="Times New Roman" panose="02020603050405020304" pitchFamily="18" charset="0"/>
              </a:rPr>
              <a:t/>
            </a:r>
            <a:br>
              <a:rPr lang="ru-RU" sz="6000" b="1" dirty="0">
                <a:latin typeface="Times New Roman" panose="02020603050405020304" pitchFamily="18" charset="0"/>
                <a:cs typeface="Times New Roman" panose="02020603050405020304" pitchFamily="18" charset="0"/>
              </a:rPr>
            </a:b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0128" y="2226646"/>
            <a:ext cx="1590681" cy="2194181"/>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4977" y="4449146"/>
            <a:ext cx="1602945" cy="223107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7248" y="70103"/>
            <a:ext cx="1505761" cy="2128225"/>
          </a:xfrm>
          <a:prstGeom prst="rect">
            <a:avLst/>
          </a:prstGeom>
        </p:spPr>
      </p:pic>
    </p:spTree>
    <p:extLst>
      <p:ext uri="{BB962C8B-B14F-4D97-AF65-F5344CB8AC3E}">
        <p14:creationId xmlns:p14="http://schemas.microsoft.com/office/powerpoint/2010/main" val="1598018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6667"/>
            <a:ext cx="11993880" cy="1433195"/>
          </a:xfrm>
        </p:spPr>
        <p:txBody>
          <a:bodyPr>
            <a:normAutofit/>
          </a:bodyPr>
          <a:lstStyle/>
          <a:p>
            <a:r>
              <a:rPr lang="ru-RU" sz="3600" b="1" dirty="0" smtClean="0">
                <a:latin typeface="Times New Roman" panose="02020603050405020304" pitchFamily="18" charset="0"/>
                <a:cs typeface="Times New Roman" panose="02020603050405020304" pitchFamily="18" charset="0"/>
              </a:rPr>
              <a:t>Акт готовности о подготовке к новому учебному году</a:t>
            </a:r>
            <a:endParaRPr lang="ru-RU" sz="3600" b="1" dirty="0">
              <a:latin typeface="Times New Roman" panose="02020603050405020304" pitchFamily="18" charset="0"/>
              <a:cs typeface="Times New Roman" panose="02020603050405020304" pitchFamily="18" charset="0"/>
            </a:endParaRPr>
          </a:p>
        </p:txBody>
      </p:sp>
      <p:graphicFrame>
        <p:nvGraphicFramePr>
          <p:cNvPr id="11" name="Объект 10"/>
          <p:cNvGraphicFramePr>
            <a:graphicFrameLocks noChangeAspect="1"/>
          </p:cNvGraphicFramePr>
          <p:nvPr>
            <p:extLst>
              <p:ext uri="{D42A27DB-BD31-4B8C-83A1-F6EECF244321}">
                <p14:modId xmlns:p14="http://schemas.microsoft.com/office/powerpoint/2010/main" val="1128773579"/>
              </p:ext>
            </p:extLst>
          </p:nvPr>
        </p:nvGraphicFramePr>
        <p:xfrm>
          <a:off x="184150" y="1203960"/>
          <a:ext cx="1505962" cy="2130066"/>
        </p:xfrm>
        <a:graphic>
          <a:graphicData uri="http://schemas.openxmlformats.org/presentationml/2006/ole">
            <mc:AlternateContent xmlns:mc="http://schemas.openxmlformats.org/markup-compatibility/2006">
              <mc:Choice xmlns:v="urn:schemas-microsoft-com:vml" Requires="v">
                <p:oleObj spid="_x0000_s1042" name="Документ" r:id="rId4" imgW="7568422" imgH="10704338" progId="Word.Document.12">
                  <p:embed/>
                </p:oleObj>
              </mc:Choice>
              <mc:Fallback>
                <p:oleObj name="Документ" r:id="rId4" imgW="7568422" imgH="10704338" progId="Word.Document.12">
                  <p:embed/>
                  <p:pic>
                    <p:nvPicPr>
                      <p:cNvPr id="0" name=""/>
                      <p:cNvPicPr/>
                      <p:nvPr/>
                    </p:nvPicPr>
                    <p:blipFill>
                      <a:blip r:embed="rId5"/>
                      <a:stretch>
                        <a:fillRect/>
                      </a:stretch>
                    </p:blipFill>
                    <p:spPr>
                      <a:xfrm>
                        <a:off x="184150" y="1203960"/>
                        <a:ext cx="1505962" cy="2130066"/>
                      </a:xfrm>
                      <a:prstGeom prst="rect">
                        <a:avLst/>
                      </a:prstGeom>
                    </p:spPr>
                  </p:pic>
                </p:oleObj>
              </mc:Fallback>
            </mc:AlternateContent>
          </a:graphicData>
        </a:graphic>
      </p:graphicFrame>
      <p:graphicFrame>
        <p:nvGraphicFramePr>
          <p:cNvPr id="12" name="Объект 11"/>
          <p:cNvGraphicFramePr>
            <a:graphicFrameLocks noChangeAspect="1"/>
          </p:cNvGraphicFramePr>
          <p:nvPr>
            <p:extLst>
              <p:ext uri="{D42A27DB-BD31-4B8C-83A1-F6EECF244321}">
                <p14:modId xmlns:p14="http://schemas.microsoft.com/office/powerpoint/2010/main" val="2744958772"/>
              </p:ext>
            </p:extLst>
          </p:nvPr>
        </p:nvGraphicFramePr>
        <p:xfrm>
          <a:off x="1881720" y="1231028"/>
          <a:ext cx="1476838" cy="2088872"/>
        </p:xfrm>
        <a:graphic>
          <a:graphicData uri="http://schemas.openxmlformats.org/presentationml/2006/ole">
            <mc:AlternateContent xmlns:mc="http://schemas.openxmlformats.org/markup-compatibility/2006">
              <mc:Choice xmlns:v="urn:schemas-microsoft-com:vml" Requires="v">
                <p:oleObj spid="_x0000_s1043" name="Документ" r:id="rId7" imgW="7568422" imgH="10704338" progId="Word.Document.12">
                  <p:embed/>
                </p:oleObj>
              </mc:Choice>
              <mc:Fallback>
                <p:oleObj name="Документ" r:id="rId7" imgW="7568422" imgH="10704338" progId="Word.Document.12">
                  <p:embed/>
                  <p:pic>
                    <p:nvPicPr>
                      <p:cNvPr id="0" name=""/>
                      <p:cNvPicPr/>
                      <p:nvPr/>
                    </p:nvPicPr>
                    <p:blipFill>
                      <a:blip r:embed="rId8"/>
                      <a:stretch>
                        <a:fillRect/>
                      </a:stretch>
                    </p:blipFill>
                    <p:spPr>
                      <a:xfrm>
                        <a:off x="1881720" y="1231028"/>
                        <a:ext cx="1476838" cy="2088872"/>
                      </a:xfrm>
                      <a:prstGeom prst="rect">
                        <a:avLst/>
                      </a:prstGeom>
                    </p:spPr>
                  </p:pic>
                </p:oleObj>
              </mc:Fallback>
            </mc:AlternateContent>
          </a:graphicData>
        </a:graphic>
      </p:graphicFrame>
      <p:pic>
        <p:nvPicPr>
          <p:cNvPr id="17" name="Picture 7"/>
          <p:cNvPicPr/>
          <p:nvPr/>
        </p:nvPicPr>
        <p:blipFill>
          <a:blip r:embed="rId9"/>
          <a:stretch>
            <a:fillRect/>
          </a:stretch>
        </p:blipFill>
        <p:spPr>
          <a:xfrm>
            <a:off x="3626065" y="1231028"/>
            <a:ext cx="1559011" cy="2133478"/>
          </a:xfrm>
          <a:prstGeom prst="rect">
            <a:avLst/>
          </a:prstGeom>
        </p:spPr>
      </p:pic>
      <p:pic>
        <p:nvPicPr>
          <p:cNvPr id="18" name="Picture 7"/>
          <p:cNvPicPr/>
          <p:nvPr/>
        </p:nvPicPr>
        <p:blipFill>
          <a:blip r:embed="rId10"/>
          <a:stretch>
            <a:fillRect/>
          </a:stretch>
        </p:blipFill>
        <p:spPr>
          <a:xfrm>
            <a:off x="5533965" y="1234440"/>
            <a:ext cx="1535549" cy="2130066"/>
          </a:xfrm>
          <a:prstGeom prst="rect">
            <a:avLst/>
          </a:prstGeom>
        </p:spPr>
      </p:pic>
      <p:pic>
        <p:nvPicPr>
          <p:cNvPr id="19" name="Picture 7"/>
          <p:cNvPicPr/>
          <p:nvPr/>
        </p:nvPicPr>
        <p:blipFill>
          <a:blip r:embed="rId11"/>
          <a:stretch>
            <a:fillRect/>
          </a:stretch>
        </p:blipFill>
        <p:spPr>
          <a:xfrm>
            <a:off x="7418403" y="1231028"/>
            <a:ext cx="1435918" cy="2140316"/>
          </a:xfrm>
          <a:prstGeom prst="rect">
            <a:avLst/>
          </a:prstGeom>
        </p:spPr>
      </p:pic>
      <p:pic>
        <p:nvPicPr>
          <p:cNvPr id="20" name="Picture 7"/>
          <p:cNvPicPr/>
          <p:nvPr/>
        </p:nvPicPr>
        <p:blipFill>
          <a:blip r:embed="rId12"/>
          <a:stretch>
            <a:fillRect/>
          </a:stretch>
        </p:blipFill>
        <p:spPr>
          <a:xfrm>
            <a:off x="9203210" y="1224190"/>
            <a:ext cx="1331009" cy="2140316"/>
          </a:xfrm>
          <a:prstGeom prst="rect">
            <a:avLst/>
          </a:prstGeom>
        </p:spPr>
      </p:pic>
      <p:pic>
        <p:nvPicPr>
          <p:cNvPr id="21" name="Picture 7"/>
          <p:cNvPicPr/>
          <p:nvPr/>
        </p:nvPicPr>
        <p:blipFill>
          <a:blip r:embed="rId13"/>
          <a:stretch>
            <a:fillRect/>
          </a:stretch>
        </p:blipFill>
        <p:spPr>
          <a:xfrm>
            <a:off x="184150" y="4080205"/>
            <a:ext cx="1523408" cy="2500636"/>
          </a:xfrm>
          <a:prstGeom prst="rect">
            <a:avLst/>
          </a:prstGeom>
        </p:spPr>
      </p:pic>
      <p:pic>
        <p:nvPicPr>
          <p:cNvPr id="22" name="Picture 7"/>
          <p:cNvPicPr/>
          <p:nvPr/>
        </p:nvPicPr>
        <p:blipFill>
          <a:blip r:embed="rId14"/>
          <a:stretch>
            <a:fillRect/>
          </a:stretch>
        </p:blipFill>
        <p:spPr>
          <a:xfrm>
            <a:off x="2000696" y="4080205"/>
            <a:ext cx="1427103" cy="2500636"/>
          </a:xfrm>
          <a:prstGeom prst="rect">
            <a:avLst/>
          </a:prstGeom>
        </p:spPr>
      </p:pic>
      <p:pic>
        <p:nvPicPr>
          <p:cNvPr id="23" name="Picture 7"/>
          <p:cNvPicPr/>
          <p:nvPr/>
        </p:nvPicPr>
        <p:blipFill>
          <a:blip r:embed="rId15"/>
          <a:stretch>
            <a:fillRect/>
          </a:stretch>
        </p:blipFill>
        <p:spPr>
          <a:xfrm>
            <a:off x="3658734" y="4075456"/>
            <a:ext cx="1651463" cy="2505385"/>
          </a:xfrm>
          <a:prstGeom prst="rect">
            <a:avLst/>
          </a:prstGeom>
        </p:spPr>
      </p:pic>
      <p:pic>
        <p:nvPicPr>
          <p:cNvPr id="24" name="Picture 7"/>
          <p:cNvPicPr/>
          <p:nvPr/>
        </p:nvPicPr>
        <p:blipFill>
          <a:blip r:embed="rId16"/>
          <a:stretch>
            <a:fillRect/>
          </a:stretch>
        </p:blipFill>
        <p:spPr>
          <a:xfrm>
            <a:off x="5533965" y="4061086"/>
            <a:ext cx="1535549" cy="2519755"/>
          </a:xfrm>
          <a:prstGeom prst="rect">
            <a:avLst/>
          </a:prstGeom>
        </p:spPr>
      </p:pic>
      <p:pic>
        <p:nvPicPr>
          <p:cNvPr id="25" name="Picture 7"/>
          <p:cNvPicPr/>
          <p:nvPr/>
        </p:nvPicPr>
        <p:blipFill>
          <a:blip r:embed="rId17"/>
          <a:stretch>
            <a:fillRect/>
          </a:stretch>
        </p:blipFill>
        <p:spPr>
          <a:xfrm>
            <a:off x="7309564" y="4075456"/>
            <a:ext cx="1544757" cy="2505385"/>
          </a:xfrm>
          <a:prstGeom prst="rect">
            <a:avLst/>
          </a:prstGeom>
        </p:spPr>
      </p:pic>
      <p:pic>
        <p:nvPicPr>
          <p:cNvPr id="26" name="Picture 7"/>
          <p:cNvPicPr/>
          <p:nvPr/>
        </p:nvPicPr>
        <p:blipFill>
          <a:blip r:embed="rId18"/>
          <a:stretch>
            <a:fillRect/>
          </a:stretch>
        </p:blipFill>
        <p:spPr>
          <a:xfrm>
            <a:off x="9203210" y="4075456"/>
            <a:ext cx="1563524" cy="2505385"/>
          </a:xfrm>
          <a:prstGeom prst="rect">
            <a:avLst/>
          </a:prstGeom>
        </p:spPr>
      </p:pic>
    </p:spTree>
    <p:extLst>
      <p:ext uri="{BB962C8B-B14F-4D97-AF65-F5344CB8AC3E}">
        <p14:creationId xmlns:p14="http://schemas.microsoft.com/office/powerpoint/2010/main" val="3845047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150</Words>
  <Application>Microsoft Office PowerPoint</Application>
  <PresentationFormat>Широкоэкранный</PresentationFormat>
  <Paragraphs>15</Paragraphs>
  <Slides>14</Slides>
  <Notes>1</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1</vt:i4>
      </vt:variant>
      <vt:variant>
        <vt:lpstr>Заголовки слайдов</vt:lpstr>
      </vt:variant>
      <vt:variant>
        <vt:i4>14</vt:i4>
      </vt:variant>
    </vt:vector>
  </HeadingPairs>
  <TitlesOfParts>
    <vt:vector size="20" baseType="lpstr">
      <vt:lpstr>Arial</vt:lpstr>
      <vt:lpstr>Calibri</vt:lpstr>
      <vt:lpstr>Calibri Light</vt:lpstr>
      <vt:lpstr>Times New Roman</vt:lpstr>
      <vt:lpstr>Тема Office</vt:lpstr>
      <vt:lpstr>Документ</vt:lpstr>
      <vt:lpstr>муниципальное казенное  общеобразовательное учреждение  «Средняя общеобразовательная школа №2 п. Теплое имени кавалера ордена Красной Звезды  К.Н. Емельянова»  Тульская область, Тепло-Огаревский район, поселок Теплое, улица Комсомольская, дом 28                                                                                директор                                                                                                                Лобанова Лилия Викторовна  Номинация: «Интересно для всех, интересно для каждого»   </vt:lpstr>
      <vt:lpstr>     ПАСПОРТ ОБРАЗОВАТЕЛЬНОЙ ОРГАНИЗАЦИИ  Дата основания ОО:  1 сентября 1980 года  Направления деятельности (специфика работы): В ОО ведется инновационная деятельность по трем направлениям: 1. Организация интеллектуально – творческой работы учителей, 2. Организация интеллектуально-творческой деятельности учащихся, 3. Работа над созданием имиджа школы, благоприятной воспитательной среды. Инновационные процессы затрагивают в большей или меньшей степени все  образовательные области (в содержании образования, в развитии внешних связей,  в создании определенного микроклимата, в структуре и организации образовательного  процесса, в воспитательной работе, в работе с одаренными детьми и с детьми с повышенной  мотивацией к учебе, в организации внутришкольного контроля, в управлении качеством образования).  Все нововведения  вызваны стремлением педагогического коллектива реализовать социальный запрос общества, стремлением повысить качество предоставляемых услуг, раскрыть и развить  индивидуальные способности учащихся (творческие, лидерские, интеллектуальные, спортивные).   </vt:lpstr>
      <vt:lpstr>Контингент обучающихся (воспитанников) Основная общеобразовательная программа дошкольного образования в группах кратковременного пребывания детей 5-6 лет –  15 человек Основная общеобразовательная программа начального общего образования –  99 человек Основная общеобразовательная программа основного общего образования –  138 человек Основная общеобразовательная программа среднего общего образования –  33 человека   Дополнительные общеобразовательные программы  художественно-эстетической направленности – 52 человека физкультурно-спортивной направленности – 61 человек научно-технической направленности – 107 человек туристско-краеведческой направленности – 30 человек военно-патриотической направленности– 34 человека естественно-научной направленности – 43 человека</vt:lpstr>
      <vt:lpstr>Кадровый состав: администрация ОО Кадровое обеспечение образовательного процесса занимает в системе школы особое место. Администрация ОО осуществляет подбор, прием на работу и расстановку кадров, создает условия труда, обеспечивает личностный рост, организует периодические аттестации и повышение квалификации, решает проблемы закрепления кадров в коллективе, обеспечивает стимулирование, удовлетворение в профессиональной карьере, творческом характере труда, социальной защите, помогает максимально реализовать и развить личный профессиональный потенциал и использовать его на благо школы и обучающихся.          Для оценки профессионального уровня педагогических и руководящих кадров проведен анализ по возрастному составу, педагогическому стажу, образованию и квалификации кадрового состава школы. Исследованы сведения о текучести кадров.           Педагогический коллектив возглавляет опытная и квалифицированная администрация в количестве трех человек. Средний возраст - 43 года, опыт административной работы от 3 до 10 лет, педагогический стаж от 10 до 35 лет. Все аттестованы на соответствии занимаемой и имеют высшее педагогическое образование.      Вывод: положительная динамика сохраняется в росте квалификации администрации ОО (при уменьшении в то же время среднего возраста - приостановлен процесс «старения» управленческих кадров – 67% 30 – 45 летних руководителей). </vt:lpstr>
      <vt:lpstr>Кадровый состав: педагогический состав ОО Педагогический состав коллектива характеризуется следующими показателями:  в ОО 27 педагогических работника.  -  28 педагогических работника (89%) имеет категории.           Анализ педагогического  состава по категории. - 8 педагогических работников (30%) имеют высшую категорию - 16 педагогических работников (59%) имеют I категорию - 3 педагогических работника (11%) без категории   Вывод:     1. Статистика показывает, что педагогический коллектив школы имеет высокие показатели по параметру «квалификация», почти 40% педагогов имеют высшую и первую квалификационную категорию. Количество педагогов, не имеющих квалификационную категорию незначительно – 7%.                    2. Квалификация педагогических работников позволяет добиваться высокой результативности педагогического труда.       </vt:lpstr>
      <vt:lpstr>Кадровый состав: педагогический состав ОО  Анализ педагогического состава по возрастному цензу. - 2 педагогических работника (7%) в возрасте до 30 лет - 3 педагогических работника (11%) в возрасте от 30 до 40 лет - 9 педагогических работников (34%) в возрасте от 40 до 50 лет - 13 педагогических работников (48%) в возрасте старше 50 лет Вывод: 1. 52% педагогов составляет группу от 21 до 50 лет, 48% - свыше 50 лет               2. Возрастной баланс педагогических кадров позволяет эффективно осуществлять передачу опыта молодым специалистам. Процесс замены педагогических кадров проходит безболезненно и не сказывается на качестве функционирования образовательного учреждения.      </vt:lpstr>
      <vt:lpstr>Кадровый состав: педагогический состав ОО  Анализ педагогического  состава по образовательному цензу. - 4 педагогических работника (15%) имеют среднее специальное - 23 педагогических работника (85%) имеют высшее образование   Вывод: 1. Педагогические работники без высшего и среднего образования отсутствуют.                2. Образовательный ценз педагогического коллектива достаточно высок, 85% имеют высшее образование.                3.Своевременно проводится расстановка кадров, тарификация, отслеживается и стимулируется переподготовка кадров, аттестация педагогических работников, осуществляются социальные гарантии, предоставляются льготы.                4.Показатели текучести кадров стабильны: 7% ежегодно.  Выводы по анализу кадровых условий: Профессиональная компетентность руководящих и педагогических кадров соответствует типу и виду ОО и позволяет решать вопросы управления школой и обучения и развития обучающихся в соответствии с требованиями государственного образовательного стандарта, миссией школы, моделью выпускника.  </vt:lpstr>
      <vt:lpstr>Устав МКОУ «СОШ №2 п. Теплое им.  кавалера ордена Красной Звезды К.Н. Емельянова»   Лицензия на право ведения образовательной  деятельности № 0133/03334 от 31.10.2017     Свидетельство о государственной аккредитации №м0134/01652 от 26.04.2018  </vt:lpstr>
      <vt:lpstr>Акт готовности о подготовке к новому учебному году</vt:lpstr>
      <vt:lpstr>МАТЕРИАЛЬНО-ТЕХНИЧЕСКАЯ БАЗА ОРГАНИЗАЦИИ  Условия организации образовательной деятельности  соответствуют современным требованиям.       Футбольное поле      Спортивный зал     баскетбольная площадка        шахматный класс            музей               ИЗО-студия            актовый зал      </vt:lpstr>
      <vt:lpstr>             ОБОСНОВАНИЕ УЧАСТИЯ В КОНКУРСЕ ПО                              ВЫБРАННОЙ НОМИНАЦИИ   Наименование номинации: «Интересно для всех, интересно для каждого»              Развитие системы образования на современном этапе характеризуется усилением роли дополнительного образования детей.             По своему содержанию дополнительное образование детей является всеохватывающим. В окружающей нас действительности, будь то живая или неживая природа, система общественных отношений, сфера сознания, нет ничего такого, что не могло бы стать предметом дополнительного образования. Именно поэтому оно в состоянии удовлетворять самые разнообразные интересы личности. </vt:lpstr>
      <vt:lpstr>            В настоящее время дополнительное образование детей представлено целым рядом направлений, но организация дела зависит, в конечном счете, от самих педагогов и администрации школы.            Так произошло в данной ОО, где в начале 90-х годов была создана историко-краеведческая музейная комната. Ее целью стало привлечение учащихся к активной краеведческой деятельности: расширение их знаний по истории и культуре Тульской области и Тепло-Огаревского района в частности.             Поскольку из года в год экспонатов становилось все больше и больше, в 2017 году был организован и оборудован школьный музей Боевой Славы. Теперь на базе музея проиходит обучение школьников способам проведения экскурсий (исторических, культурологических, экологических); приобретение ими навыков организации туристских походов, прогулок по поселку и исторически важным местам района; вовлечение старшеклассников в учебно-исследовательскую работу; включение детей в деятельность по охране памятников культуры.  </vt:lpstr>
      <vt:lpstr>            Педагоги дополнительного образования проанализировали внеурочную деятельность, которая имеется в ОО, провели опрос среди обучающихся как младшего, так и старшего возраста и сделали вывод, что в ОО необходимо оборудовать и открыть класс для занятий творческой деятельностью. Так в 2018 году в школе была открыта ИЗО-студия, где дети не только осваивают различные технологии рисования, но и узнают несложные антистрессовые упражнения.            В 2018 году, следуя тенденциям современного мира и запросам обучающихся в школе оборудован шахматный класс.               Как показала практика, во-первых, обучение детей по новым дополнительным образовательным программам положительно влияет на рост интереса школьников к гуманитарным предметам и точным наукам основной школы, а главное — создает основу до профессиональной подготовки старшеклассников по ряду направлений художественно-прикладной и естественно-научной деятельности. Во-вторых, школьное дополнительное образование оказывает существенное воспитательное воздействие на учащихся: оно способствует возникновению у ребенка потребности в саморазвитии, формирует у него готовность и привычку к творческой деятельности, повышает его собственную самооценку и его статус в глазах сверстников, педагогов, родителей. Занятость учащихся во внеурочное время содействует укреплению самодисциплины, развитию самоорганизованности и самоконтроля школьников, появлению навыков содержательного проведения досуга, позволяет формировать у детей. </vt:lpstr>
      <vt:lpstr>В ОО в период летних каникул оборудованы  шахматный класс. За счет бюджетных средств приобретены шахматные столы, шахматные доски, наглядные пособия, шахматная магнитная доска  изо-студия. За счет бюджетных средств приобретены мольберты и деревянные планшеты, столы для рисования песком, наборы для рисования по технологии ЭБРУ тир. За счет бюджетных средств приобретен интерактивный стрелковый тренажер. кабинет музыки. За счет бюджетных средств приобретено электро пианино.  спортивный зал. За счет бюджетных средств приобретены универсальные комплекты лыж для начальных классов.  дошкольная группа кратковременного пребывания. За счет бюджетных средств приобретено спортивно развивающее оборудование и мягкие игровые модули. кабинеты начальных классов. За счет бюджетных средств приобретены наглядные пособия и мягкие игровые модули школьный музей Боевой Славы. Основной и научно-вспомогательный фонды дополнены новыми экспонатами библиотека. За счет бюджетных средств приобретены учебники и учебные пособия </vt:lpstr>
    </vt:vector>
  </TitlesOfParts>
  <Company>WPI StaforceTEAM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казенное  общеобразовательное учреждение  «Средняя общеобразовательная школа №2 п. Теплое имени кавалера ордена Красной Звезды  К.Н. Емельянова»  Тульская область, Тепло-Огаревский район, поселок Теплое, улица Комсомольская, дом 28                                                                                                                    Лобанова Лилия Викторовна  Номинация: «Лучшая образовательная организация                           по подготовке к новому учебному году»</dc:title>
  <dc:creator>ROST</dc:creator>
  <cp:lastModifiedBy>ROST</cp:lastModifiedBy>
  <cp:revision>39</cp:revision>
  <dcterms:created xsi:type="dcterms:W3CDTF">2018-07-31T12:10:47Z</dcterms:created>
  <dcterms:modified xsi:type="dcterms:W3CDTF">2018-08-10T12:05:19Z</dcterms:modified>
</cp:coreProperties>
</file>