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65" r:id="rId6"/>
    <p:sldId id="258" r:id="rId7"/>
    <p:sldId id="259" r:id="rId8"/>
    <p:sldId id="266" r:id="rId9"/>
    <p:sldId id="274" r:id="rId10"/>
    <p:sldId id="267" r:id="rId11"/>
    <p:sldId id="268" r:id="rId12"/>
    <p:sldId id="269" r:id="rId13"/>
    <p:sldId id="270" r:id="rId14"/>
    <p:sldId id="275"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4898827-7539-4CE0-B75B-C82EBF69BA19}"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7AD1B-5809-4297-BEFF-C1CA99AC730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898827-7539-4CE0-B75B-C82EBF69BA19}"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7AD1B-5809-4297-BEFF-C1CA99AC730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898827-7539-4CE0-B75B-C82EBF69BA19}"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7AD1B-5809-4297-BEFF-C1CA99AC730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4898827-7539-4CE0-B75B-C82EBF69BA19}"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7AD1B-5809-4297-BEFF-C1CA99AC730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4898827-7539-4CE0-B75B-C82EBF69BA19}" type="datetimeFigureOut">
              <a:rPr lang="ru-RU" smtClean="0"/>
              <a:pPr/>
              <a:t>01.06.2017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E7AD1B-5809-4297-BEFF-C1CA99AC730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4898827-7539-4CE0-B75B-C82EBF69BA19}" type="datetimeFigureOut">
              <a:rPr lang="ru-RU" smtClean="0"/>
              <a:pPr/>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E7AD1B-5809-4297-BEFF-C1CA99AC730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4898827-7539-4CE0-B75B-C82EBF69BA19}" type="datetimeFigureOut">
              <a:rPr lang="ru-RU" smtClean="0"/>
              <a:pPr/>
              <a:t>01.06.2017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E7AD1B-5809-4297-BEFF-C1CA99AC730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898827-7539-4CE0-B75B-C82EBF69BA19}" type="datetimeFigureOut">
              <a:rPr lang="ru-RU" smtClean="0"/>
              <a:pPr/>
              <a:t>01.06.2017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E7AD1B-5809-4297-BEFF-C1CA99AC730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898827-7539-4CE0-B75B-C82EBF69BA19}" type="datetimeFigureOut">
              <a:rPr lang="ru-RU" smtClean="0"/>
              <a:pPr/>
              <a:t>01.06.2017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E7AD1B-5809-4297-BEFF-C1CA99AC730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898827-7539-4CE0-B75B-C82EBF69BA19}" type="datetimeFigureOut">
              <a:rPr lang="ru-RU" smtClean="0"/>
              <a:pPr/>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E7AD1B-5809-4297-BEFF-C1CA99AC730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4898827-7539-4CE0-B75B-C82EBF69BA19}" type="datetimeFigureOut">
              <a:rPr lang="ru-RU" smtClean="0"/>
              <a:pPr/>
              <a:t>01.06.2017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E7AD1B-5809-4297-BEFF-C1CA99AC730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98827-7539-4CE0-B75B-C82EBF69BA19}" type="datetimeFigureOut">
              <a:rPr lang="ru-RU" smtClean="0"/>
              <a:pPr/>
              <a:t>01.06.2017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7AD1B-5809-4297-BEFF-C1CA99AC730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Autofit/>
          </a:bodyPr>
          <a:lstStyle/>
          <a:p>
            <a:r>
              <a:rPr lang="ru-RU" sz="3600" b="1" dirty="0" smtClean="0">
                <a:solidFill>
                  <a:schemeClr val="accent4"/>
                </a:solidFill>
              </a:rPr>
              <a:t>«Визитная карточка девушки»</a:t>
            </a:r>
            <a:br>
              <a:rPr lang="ru-RU" sz="3600" b="1" dirty="0" smtClean="0">
                <a:solidFill>
                  <a:schemeClr val="accent4"/>
                </a:solidFill>
              </a:rPr>
            </a:br>
            <a:r>
              <a:rPr lang="ru-RU" sz="3600" b="1" dirty="0" smtClean="0">
                <a:solidFill>
                  <a:schemeClr val="accent4"/>
                </a:solidFill>
              </a:rPr>
              <a:t>Урок изобразительного искусства </a:t>
            </a:r>
            <a:r>
              <a:rPr lang="ru-RU" sz="3600" dirty="0" smtClean="0"/>
              <a:t/>
            </a:r>
            <a:br>
              <a:rPr lang="ru-RU" sz="3600" dirty="0" smtClean="0"/>
            </a:br>
            <a:endParaRPr lang="ru-RU" sz="3600" dirty="0"/>
          </a:p>
        </p:txBody>
      </p:sp>
      <p:sp>
        <p:nvSpPr>
          <p:cNvPr id="4" name="Содержимое 3"/>
          <p:cNvSpPr>
            <a:spLocks noGrp="1"/>
          </p:cNvSpPr>
          <p:nvPr>
            <p:ph sz="half" idx="2"/>
          </p:nvPr>
        </p:nvSpPr>
        <p:spPr>
          <a:xfrm>
            <a:off x="4648200" y="3212976"/>
            <a:ext cx="4038600" cy="3456384"/>
          </a:xfrm>
        </p:spPr>
        <p:txBody>
          <a:bodyPr>
            <a:normAutofit fontScale="92500" lnSpcReduction="20000"/>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pPr>
              <a:buNone/>
            </a:pPr>
            <a:r>
              <a:rPr lang="ru-RU" dirty="0" smtClean="0"/>
              <a:t>МКОУ «СОШ №2 п.Теплое»</a:t>
            </a:r>
          </a:p>
          <a:p>
            <a:pPr>
              <a:buNone/>
            </a:pPr>
            <a:r>
              <a:rPr lang="ru-RU" dirty="0" smtClean="0"/>
              <a:t>Учитель Артёмова Т.А.</a:t>
            </a:r>
            <a:endParaRPr lang="ru-RU" dirty="0"/>
          </a:p>
        </p:txBody>
      </p:sp>
      <p:pic>
        <p:nvPicPr>
          <p:cNvPr id="1026" name="Picture 2" descr="G:\Мама\номинация\Рисунок1.jpg"/>
          <p:cNvPicPr>
            <a:picLocks noGrp="1" noChangeAspect="1" noChangeArrowheads="1"/>
          </p:cNvPicPr>
          <p:nvPr>
            <p:ph sz="half" idx="1"/>
          </p:nvPr>
        </p:nvPicPr>
        <p:blipFill>
          <a:blip r:embed="rId2" cstate="print"/>
          <a:srcRect/>
          <a:stretch>
            <a:fillRect/>
          </a:stretch>
        </p:blipFill>
        <p:spPr bwMode="auto">
          <a:xfrm>
            <a:off x="1691680" y="1628800"/>
            <a:ext cx="5698976" cy="357933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19256" cy="1296144"/>
          </a:xfrm>
        </p:spPr>
        <p:txBody>
          <a:bodyPr>
            <a:normAutofit fontScale="90000"/>
          </a:bodyPr>
          <a:lstStyle/>
          <a:p>
            <a:r>
              <a:rPr lang="ru-RU" b="0" dirty="0" smtClean="0"/>
              <a:t> </a:t>
            </a:r>
            <a:r>
              <a:rPr lang="ru-RU" sz="2200" b="0" dirty="0" smtClean="0"/>
              <a:t>Повсеместное распространение имел девичий головной убор в виде прямоугольной полосы на твердой основе, концы которой переходили в мягкие широкие ленты из штофа, </a:t>
            </a:r>
            <a:r>
              <a:rPr lang="ru-RU" sz="2200" b="0" dirty="0" err="1" smtClean="0"/>
              <a:t>червчатого</a:t>
            </a:r>
            <a:r>
              <a:rPr lang="ru-RU" sz="2200" b="0" dirty="0" smtClean="0"/>
              <a:t> бархата или сверкающей парчи. </a:t>
            </a:r>
            <a:endParaRPr lang="ru-RU" sz="2200" b="0" dirty="0"/>
          </a:p>
        </p:txBody>
      </p:sp>
      <p:sp>
        <p:nvSpPr>
          <p:cNvPr id="3" name="Содержимое 2"/>
          <p:cNvSpPr>
            <a:spLocks noGrp="1"/>
          </p:cNvSpPr>
          <p:nvPr>
            <p:ph idx="1"/>
          </p:nvPr>
        </p:nvSpPr>
        <p:spPr>
          <a:xfrm>
            <a:off x="3575050" y="1124744"/>
            <a:ext cx="5389438" cy="5472608"/>
          </a:xfrm>
        </p:spPr>
        <p:txBody>
          <a:bodyPr>
            <a:normAutofit fontScale="40000" lnSpcReduction="20000"/>
          </a:bodyPr>
          <a:lstStyle/>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sz="5000" dirty="0" smtClean="0"/>
              <a:t>      Твердая часть головного убора спереди покрывала голову девушки, а мягкие ленты спускались вдоль спины до талии или завязывались в большой бант , прикрывая только шею. </a:t>
            </a:r>
          </a:p>
          <a:p>
            <a:pPr>
              <a:buNone/>
            </a:pPr>
            <a:r>
              <a:rPr lang="ru-RU" sz="5000" dirty="0" smtClean="0"/>
              <a:t>      Такой девичий головной убор имел несколько названий – повязка, связка , ленка , лента. Он был предельно прост по форме и необыкновенно разнообразен по декоративному оформлению и применяемым материалам. Чаще всего применялся бархат ,золотое шитье , </a:t>
            </a:r>
            <a:r>
              <a:rPr lang="ru-RU" sz="5000" dirty="0" err="1" smtClean="0"/>
              <a:t>шитье</a:t>
            </a:r>
            <a:r>
              <a:rPr lang="ru-RU" sz="5000" dirty="0" smtClean="0"/>
              <a:t> перламутром , жемчугом , бисером или бусами. </a:t>
            </a:r>
          </a:p>
          <a:p>
            <a:pPr>
              <a:buNone/>
            </a:pPr>
            <a:r>
              <a:rPr lang="ru-RU" sz="5000" dirty="0" smtClean="0"/>
              <a:t>      Повязка могла быть  широкой или узкой, с возвышающимся верхним краем ,или в виде четкого удлиненно прямоугольника. </a:t>
            </a:r>
            <a:endParaRPr lang="ru-RU" sz="5000" dirty="0"/>
          </a:p>
        </p:txBody>
      </p:sp>
      <p:sp>
        <p:nvSpPr>
          <p:cNvPr id="4" name="Текст 3"/>
          <p:cNvSpPr>
            <a:spLocks noGrp="1"/>
          </p:cNvSpPr>
          <p:nvPr>
            <p:ph type="body" sz="half" idx="2"/>
          </p:nvPr>
        </p:nvSpPr>
        <p:spPr>
          <a:xfrm>
            <a:off x="457200" y="1844823"/>
            <a:ext cx="3008313" cy="3816425"/>
          </a:xfrm>
        </p:spPr>
        <p:txBody>
          <a:bodyPr/>
          <a:lstStyle/>
          <a:p>
            <a:endParaRPr lang="ru-RU" dirty="0"/>
          </a:p>
        </p:txBody>
      </p:sp>
      <p:pic>
        <p:nvPicPr>
          <p:cNvPr id="24578" name="Picture 2" descr="G:\Мама\номинация\Рисунок1.png"/>
          <p:cNvPicPr>
            <a:picLocks noChangeAspect="1" noChangeArrowheads="1"/>
          </p:cNvPicPr>
          <p:nvPr/>
        </p:nvPicPr>
        <p:blipFill>
          <a:blip r:embed="rId2" cstate="print"/>
          <a:srcRect/>
          <a:stretch>
            <a:fillRect/>
          </a:stretch>
        </p:blipFill>
        <p:spPr bwMode="auto">
          <a:xfrm>
            <a:off x="395536" y="1844824"/>
            <a:ext cx="3312368" cy="38884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24744"/>
            <a:ext cx="3008313" cy="310356"/>
          </a:xfrm>
        </p:spPr>
        <p:txBody>
          <a:bodyPr>
            <a:normAutofit fontScale="90000"/>
          </a:bodyPr>
          <a:lstStyle/>
          <a:p>
            <a:endParaRPr lang="ru-RU" dirty="0"/>
          </a:p>
        </p:txBody>
      </p:sp>
      <p:sp>
        <p:nvSpPr>
          <p:cNvPr id="3" name="Содержимое 2"/>
          <p:cNvSpPr>
            <a:spLocks noGrp="1"/>
          </p:cNvSpPr>
          <p:nvPr>
            <p:ph idx="1"/>
          </p:nvPr>
        </p:nvSpPr>
        <p:spPr/>
        <p:txBody>
          <a:bodyPr>
            <a:normAutofit fontScale="85000" lnSpcReduction="10000"/>
          </a:bodyPr>
          <a:lstStyle/>
          <a:p>
            <a:pPr>
              <a:buNone/>
            </a:pPr>
            <a:r>
              <a:rPr lang="ru-RU" dirty="0" smtClean="0"/>
              <a:t>    Девичьи головные уборы чрезвычайно разнообразны: венец, повязка, </a:t>
            </a:r>
            <a:r>
              <a:rPr lang="ru-RU" dirty="0" err="1" smtClean="0"/>
              <a:t>почелок</a:t>
            </a:r>
            <a:r>
              <a:rPr lang="ru-RU" dirty="0" smtClean="0"/>
              <a:t>, перевязка, лента, </a:t>
            </a:r>
            <a:r>
              <a:rPr lang="ru-RU" dirty="0" err="1" smtClean="0"/>
              <a:t>коруна</a:t>
            </a:r>
            <a:r>
              <a:rPr lang="ru-RU" dirty="0" smtClean="0"/>
              <a:t> и т.д. Это бесчисленное разнообразие головных уборов зависело не столько от состоятельности семьи, сколько от традиционных особенностей местного искусства и вкуса мастерицы, выполнявшей узор из самых разных материалов, создавая рукотворную сказочную красоту.</a:t>
            </a:r>
            <a:endParaRPr lang="ru-RU" dirty="0"/>
          </a:p>
        </p:txBody>
      </p:sp>
      <p:sp>
        <p:nvSpPr>
          <p:cNvPr id="4" name="Текст 3"/>
          <p:cNvSpPr>
            <a:spLocks noGrp="1"/>
          </p:cNvSpPr>
          <p:nvPr>
            <p:ph type="body" sz="half" idx="2"/>
          </p:nvPr>
        </p:nvSpPr>
        <p:spPr>
          <a:xfrm>
            <a:off x="457200" y="1435101"/>
            <a:ext cx="3008313" cy="3866107"/>
          </a:xfrm>
        </p:spPr>
        <p:txBody>
          <a:bodyPr/>
          <a:lstStyle/>
          <a:p>
            <a:endParaRPr lang="ru-RU" dirty="0"/>
          </a:p>
        </p:txBody>
      </p:sp>
      <p:pic>
        <p:nvPicPr>
          <p:cNvPr id="25602" name="Picture 2" descr="G:\Мама\номинация\Рисунок3 (2).jpg"/>
          <p:cNvPicPr>
            <a:picLocks noChangeAspect="1" noChangeArrowheads="1"/>
          </p:cNvPicPr>
          <p:nvPr/>
        </p:nvPicPr>
        <p:blipFill>
          <a:blip r:embed="rId2" cstate="print"/>
          <a:srcRect/>
          <a:stretch>
            <a:fillRect/>
          </a:stretch>
        </p:blipFill>
        <p:spPr bwMode="auto">
          <a:xfrm>
            <a:off x="395536" y="476672"/>
            <a:ext cx="3312368" cy="496855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435100"/>
            <a:ext cx="3008313" cy="265708"/>
          </a:xfrm>
        </p:spPr>
        <p:txBody>
          <a:bodyPr>
            <a:normAutofit fontScale="90000"/>
          </a:bodyPr>
          <a:lstStyle/>
          <a:p>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dirty="0" smtClean="0"/>
              <a:t>     Так в дневнике путешествия по России статского советника Константина Бороздина в 1809 году отмечается, что жители города Тихвина, любили хорошо одеваться. Главным щегольством считались здесь жемчуга. </a:t>
            </a:r>
          </a:p>
          <a:p>
            <a:pPr>
              <a:buNone/>
            </a:pPr>
            <a:r>
              <a:rPr lang="ru-RU" dirty="0" smtClean="0"/>
              <a:t>         Праздничные девичьи головные уборы с гладкой или волнистой поднизью обильно унизаны жемчугом, цветными камнями и блестками. Серьги, ожерелья в несколько ниток и браслеты тоже обычно были жемчужными. Такие украшения надевались к праздничному костюму из шелковых тканей. На плечах же был кисейный платок с золотой вышивкой. При выходе из дома летом на головной убор накладывалась шелковая клетчатая фата. Народный праздничный костюм девушек мало чем отличался от других местностей. Различия чаще всего проявлялись в форме головного убора или характере декора.</a:t>
            </a:r>
            <a:endParaRPr lang="ru-RU" dirty="0"/>
          </a:p>
        </p:txBody>
      </p:sp>
      <p:sp>
        <p:nvSpPr>
          <p:cNvPr id="4" name="Текст 3"/>
          <p:cNvSpPr>
            <a:spLocks noGrp="1"/>
          </p:cNvSpPr>
          <p:nvPr>
            <p:ph type="body" sz="half" idx="2"/>
          </p:nvPr>
        </p:nvSpPr>
        <p:spPr>
          <a:xfrm>
            <a:off x="457200" y="1435101"/>
            <a:ext cx="3008313" cy="3362051"/>
          </a:xfrm>
        </p:spPr>
        <p:txBody>
          <a:bodyPr/>
          <a:lstStyle/>
          <a:p>
            <a:endParaRPr lang="ru-RU" dirty="0"/>
          </a:p>
        </p:txBody>
      </p:sp>
      <p:pic>
        <p:nvPicPr>
          <p:cNvPr id="26626" name="Picture 2" descr="G:\Мама\номинация\3310859-5f31b8050da8f36e.jpg"/>
          <p:cNvPicPr>
            <a:picLocks noChangeAspect="1" noChangeArrowheads="1"/>
          </p:cNvPicPr>
          <p:nvPr/>
        </p:nvPicPr>
        <p:blipFill>
          <a:blip r:embed="rId2" cstate="print"/>
          <a:srcRect/>
          <a:stretch>
            <a:fillRect/>
          </a:stretch>
        </p:blipFill>
        <p:spPr bwMode="auto">
          <a:xfrm>
            <a:off x="395536" y="332656"/>
            <a:ext cx="3384376" cy="453650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3008313" cy="382364"/>
          </a:xfrm>
        </p:spPr>
        <p:txBody>
          <a:bodyPr>
            <a:normAutofit fontScale="90000"/>
          </a:bodyPr>
          <a:lstStyle/>
          <a:p>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dirty="0" smtClean="0"/>
              <a:t>   </a:t>
            </a:r>
          </a:p>
          <a:p>
            <a:pPr>
              <a:buNone/>
            </a:pPr>
            <a:endParaRPr lang="ru-RU" dirty="0" smtClean="0"/>
          </a:p>
          <a:p>
            <a:pPr>
              <a:buNone/>
            </a:pPr>
            <a:r>
              <a:rPr lang="ru-RU" dirty="0" smtClean="0"/>
              <a:t>      Это хорошо видно по девичьим головным уборам – тихвинской «короне» и </a:t>
            </a:r>
            <a:r>
              <a:rPr lang="ru-RU" dirty="0" err="1" smtClean="0"/>
              <a:t>белозерскому</a:t>
            </a:r>
            <a:r>
              <a:rPr lang="ru-RU" dirty="0" smtClean="0"/>
              <a:t> «венчику»</a:t>
            </a:r>
          </a:p>
          <a:p>
            <a:pPr>
              <a:buNone/>
            </a:pPr>
            <a:r>
              <a:rPr lang="ru-RU" dirty="0" smtClean="0"/>
              <a:t>      из прорезного картона с зубцами, по –народному «с городами». Они близки по форме и напоминают царскую корону с ажуром из драгоценного металла. Однако изменение композиции декора, пропорциональных соотношений в орнаменте и его цвета, формы поднизи сильно меняют восприятие этого самого красивого девичьего головного убора. Белозерский «венчик» изящнее и нежнее он подчеркивает юность девушки. Тихвинская  «корона» - пышнее,         </a:t>
            </a:r>
          </a:p>
          <a:p>
            <a:pPr>
              <a:buNone/>
            </a:pPr>
            <a:r>
              <a:rPr lang="ru-RU" dirty="0" smtClean="0"/>
              <a:t>       монументальнее, она придает девушке торжественную степенность.</a:t>
            </a:r>
          </a:p>
          <a:p>
            <a:pPr>
              <a:buNone/>
            </a:pPr>
            <a:r>
              <a:rPr lang="ru-RU" dirty="0" smtClean="0"/>
              <a:t>      Сегодня мы постараемся передать эту сказочную красоту в своих работах</a:t>
            </a:r>
            <a:endParaRPr lang="ru-RU" dirty="0"/>
          </a:p>
        </p:txBody>
      </p:sp>
      <p:sp>
        <p:nvSpPr>
          <p:cNvPr id="4" name="Текст 3"/>
          <p:cNvSpPr>
            <a:spLocks noGrp="1"/>
          </p:cNvSpPr>
          <p:nvPr>
            <p:ph type="body" sz="half" idx="2"/>
          </p:nvPr>
        </p:nvSpPr>
        <p:spPr>
          <a:xfrm>
            <a:off x="457200" y="1435101"/>
            <a:ext cx="3008313" cy="3362052"/>
          </a:xfrm>
        </p:spPr>
        <p:txBody>
          <a:bodyPr/>
          <a:lstStyle/>
          <a:p>
            <a:endParaRPr lang="ru-RU" dirty="0"/>
          </a:p>
        </p:txBody>
      </p:sp>
      <p:pic>
        <p:nvPicPr>
          <p:cNvPr id="27650" name="Picture 2" descr="G:\Мама\номинация\3310924-3cfec6499efc607e.jpg"/>
          <p:cNvPicPr>
            <a:picLocks noChangeAspect="1" noChangeArrowheads="1"/>
          </p:cNvPicPr>
          <p:nvPr/>
        </p:nvPicPr>
        <p:blipFill>
          <a:blip r:embed="rId2" cstate="print"/>
          <a:srcRect/>
          <a:stretch>
            <a:fillRect/>
          </a:stretch>
        </p:blipFill>
        <p:spPr bwMode="auto">
          <a:xfrm>
            <a:off x="323528" y="764704"/>
            <a:ext cx="3314700" cy="407707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19256" cy="707678"/>
          </a:xfrm>
        </p:spPr>
        <p:txBody>
          <a:bodyPr>
            <a:normAutofit/>
          </a:bodyPr>
          <a:lstStyle/>
          <a:p>
            <a:pPr algn="ctr"/>
            <a:r>
              <a:rPr lang="ru-RU" sz="2800" dirty="0" smtClean="0"/>
              <a:t>Практическая работа</a:t>
            </a:r>
            <a:endParaRPr lang="ru-RU" sz="2800" dirty="0"/>
          </a:p>
        </p:txBody>
      </p:sp>
      <p:sp>
        <p:nvSpPr>
          <p:cNvPr id="3" name="Содержимое 2"/>
          <p:cNvSpPr>
            <a:spLocks noGrp="1"/>
          </p:cNvSpPr>
          <p:nvPr>
            <p:ph idx="1"/>
          </p:nvPr>
        </p:nvSpPr>
        <p:spPr>
          <a:xfrm>
            <a:off x="3851920" y="1268760"/>
            <a:ext cx="5112568" cy="4857403"/>
          </a:xfrm>
        </p:spPr>
        <p:txBody>
          <a:bodyPr>
            <a:normAutofit/>
          </a:bodyPr>
          <a:lstStyle/>
          <a:p>
            <a:pPr>
              <a:buNone/>
            </a:pPr>
            <a:r>
              <a:rPr lang="ru-RU" sz="2600" dirty="0" smtClean="0"/>
              <a:t>             ЭТАПЫ РАБОТЫ:</a:t>
            </a:r>
          </a:p>
          <a:p>
            <a:pPr>
              <a:buNone/>
            </a:pPr>
            <a:r>
              <a:rPr lang="ru-RU" sz="2600" dirty="0" smtClean="0"/>
              <a:t> </a:t>
            </a:r>
          </a:p>
          <a:p>
            <a:pPr>
              <a:buNone/>
            </a:pPr>
            <a:r>
              <a:rPr lang="ru-RU" sz="2600" dirty="0" smtClean="0"/>
              <a:t>- построить изображение головного убора;</a:t>
            </a:r>
          </a:p>
          <a:p>
            <a:pPr>
              <a:buNone/>
            </a:pPr>
            <a:r>
              <a:rPr lang="ru-RU" sz="2600" dirty="0" smtClean="0"/>
              <a:t>- наметить места украшения и орнамент;</a:t>
            </a:r>
          </a:p>
          <a:p>
            <a:pPr>
              <a:buNone/>
            </a:pPr>
            <a:r>
              <a:rPr lang="ru-RU" sz="2600" dirty="0" smtClean="0"/>
              <a:t>- выполнить работу в цвете.   </a:t>
            </a:r>
          </a:p>
          <a:p>
            <a:endParaRPr lang="ru-RU" dirty="0"/>
          </a:p>
        </p:txBody>
      </p:sp>
      <p:sp>
        <p:nvSpPr>
          <p:cNvPr id="4" name="Текст 3"/>
          <p:cNvSpPr>
            <a:spLocks noGrp="1"/>
          </p:cNvSpPr>
          <p:nvPr>
            <p:ph type="body" sz="half" idx="2"/>
          </p:nvPr>
        </p:nvSpPr>
        <p:spPr>
          <a:xfrm>
            <a:off x="457200" y="1435101"/>
            <a:ext cx="3250704" cy="3290044"/>
          </a:xfrm>
        </p:spPr>
        <p:txBody>
          <a:bodyPr/>
          <a:lstStyle/>
          <a:p>
            <a:endParaRPr lang="ru-RU" dirty="0"/>
          </a:p>
        </p:txBody>
      </p:sp>
      <p:pic>
        <p:nvPicPr>
          <p:cNvPr id="32770" name="Picture 2" descr="G:\Мама\номинация\SDC14745.JPG"/>
          <p:cNvPicPr>
            <a:picLocks noChangeAspect="1" noChangeArrowheads="1"/>
          </p:cNvPicPr>
          <p:nvPr/>
        </p:nvPicPr>
        <p:blipFill>
          <a:blip r:embed="rId2" cstate="print"/>
          <a:srcRect/>
          <a:stretch>
            <a:fillRect/>
          </a:stretch>
        </p:blipFill>
        <p:spPr bwMode="auto">
          <a:xfrm>
            <a:off x="179512" y="1268760"/>
            <a:ext cx="3600400" cy="357301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0"/>
            <a:ext cx="8291264" cy="836712"/>
          </a:xfrm>
        </p:spPr>
        <p:txBody>
          <a:bodyPr>
            <a:noAutofit/>
          </a:bodyPr>
          <a:lstStyle/>
          <a:p>
            <a:pPr algn="ctr"/>
            <a:r>
              <a:rPr lang="ru-RU" sz="2800" dirty="0" smtClean="0"/>
              <a:t>Итоги урока</a:t>
            </a:r>
            <a:endParaRPr lang="ru-RU" sz="2800" dirty="0"/>
          </a:p>
        </p:txBody>
      </p:sp>
      <p:sp>
        <p:nvSpPr>
          <p:cNvPr id="4" name="Содержимое 3"/>
          <p:cNvSpPr>
            <a:spLocks noGrp="1"/>
          </p:cNvSpPr>
          <p:nvPr>
            <p:ph idx="1"/>
          </p:nvPr>
        </p:nvSpPr>
        <p:spPr>
          <a:xfrm>
            <a:off x="3575050" y="1556792"/>
            <a:ext cx="5111750" cy="4569371"/>
          </a:xfrm>
        </p:spPr>
        <p:txBody>
          <a:bodyPr>
            <a:normAutofit fontScale="70000" lnSpcReduction="20000"/>
          </a:bodyPr>
          <a:lstStyle/>
          <a:p>
            <a:pPr>
              <a:buNone/>
            </a:pPr>
            <a:r>
              <a:rPr lang="ru-RU" dirty="0" smtClean="0"/>
              <a:t>     На уроке мы рассмотрели девичьи головные уборы русских крестьян. Какие вам больше запомнились? (Повязка, лента, венчик, корона.)</a:t>
            </a:r>
          </a:p>
          <a:p>
            <a:pPr>
              <a:buNone/>
            </a:pPr>
            <a:r>
              <a:rPr lang="ru-RU" dirty="0" smtClean="0"/>
              <a:t> </a:t>
            </a:r>
          </a:p>
          <a:p>
            <a:pPr>
              <a:buNone/>
            </a:pPr>
            <a:r>
              <a:rPr lang="ru-RU" dirty="0" smtClean="0"/>
              <a:t>     Сегодня мы еще раз обратились к историческому прошлому русского народа, к русской культуре, ее обычаям и традициям.</a:t>
            </a:r>
          </a:p>
          <a:p>
            <a:pPr>
              <a:buNone/>
            </a:pPr>
            <a:r>
              <a:rPr lang="ru-RU" dirty="0" smtClean="0"/>
              <a:t> </a:t>
            </a:r>
          </a:p>
          <a:p>
            <a:pPr>
              <a:buNone/>
            </a:pPr>
            <a:r>
              <a:rPr lang="ru-RU" dirty="0" smtClean="0"/>
              <a:t>                           ОБСУЖДЕНИЕ РАБОТ.</a:t>
            </a:r>
          </a:p>
          <a:p>
            <a:pPr>
              <a:buNone/>
            </a:pPr>
            <a:r>
              <a:rPr lang="ru-RU" dirty="0" smtClean="0"/>
              <a:t>             А  теперь посмотрим как вы                                            справились с заданием. Дети по желанию представляют свои работы.</a:t>
            </a:r>
          </a:p>
          <a:p>
            <a:pPr>
              <a:buNone/>
            </a:pPr>
            <a:r>
              <a:rPr lang="ru-RU" dirty="0" smtClean="0"/>
              <a:t> </a:t>
            </a:r>
          </a:p>
          <a:p>
            <a:endParaRPr lang="ru-RU" dirty="0"/>
          </a:p>
        </p:txBody>
      </p:sp>
      <p:sp>
        <p:nvSpPr>
          <p:cNvPr id="5" name="Текст 4"/>
          <p:cNvSpPr>
            <a:spLocks noGrp="1"/>
          </p:cNvSpPr>
          <p:nvPr>
            <p:ph type="body" sz="half" idx="2"/>
          </p:nvPr>
        </p:nvSpPr>
        <p:spPr>
          <a:xfrm>
            <a:off x="457200" y="1435100"/>
            <a:ext cx="3008313" cy="4802211"/>
          </a:xfrm>
        </p:spPr>
        <p:txBody>
          <a:bodyPr/>
          <a:lstStyle/>
          <a:p>
            <a:endParaRPr lang="ru-RU" dirty="0"/>
          </a:p>
        </p:txBody>
      </p:sp>
      <p:pic>
        <p:nvPicPr>
          <p:cNvPr id="29698" name="Picture 2" descr="G:\Мама\номинация\SDC14748.JPG"/>
          <p:cNvPicPr>
            <a:picLocks noChangeAspect="1" noChangeArrowheads="1"/>
          </p:cNvPicPr>
          <p:nvPr/>
        </p:nvPicPr>
        <p:blipFill>
          <a:blip r:embed="rId2" cstate="print"/>
          <a:srcRect/>
          <a:stretch>
            <a:fillRect/>
          </a:stretch>
        </p:blipFill>
        <p:spPr bwMode="auto">
          <a:xfrm>
            <a:off x="251520" y="3789040"/>
            <a:ext cx="3635896" cy="2808312"/>
          </a:xfrm>
          <a:prstGeom prst="rect">
            <a:avLst/>
          </a:prstGeom>
          <a:noFill/>
        </p:spPr>
      </p:pic>
      <p:pic>
        <p:nvPicPr>
          <p:cNvPr id="7" name="Picture 2" descr="G:\Мама\номинация\SDC14746.JPG"/>
          <p:cNvPicPr>
            <a:picLocks noChangeAspect="1" noChangeArrowheads="1"/>
          </p:cNvPicPr>
          <p:nvPr/>
        </p:nvPicPr>
        <p:blipFill>
          <a:blip r:embed="rId3" cstate="print"/>
          <a:srcRect/>
          <a:stretch>
            <a:fillRect/>
          </a:stretch>
        </p:blipFill>
        <p:spPr bwMode="auto">
          <a:xfrm>
            <a:off x="179512" y="1124744"/>
            <a:ext cx="3312368" cy="273630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800" b="1" dirty="0" smtClean="0"/>
              <a:t>Рефлексия</a:t>
            </a:r>
            <a:endParaRPr lang="ru-RU" sz="2800" b="1" dirty="0"/>
          </a:p>
        </p:txBody>
      </p:sp>
      <p:sp>
        <p:nvSpPr>
          <p:cNvPr id="8" name="Содержимое 7"/>
          <p:cNvSpPr>
            <a:spLocks noGrp="1"/>
          </p:cNvSpPr>
          <p:nvPr>
            <p:ph idx="1"/>
          </p:nvPr>
        </p:nvSpPr>
        <p:spPr/>
        <p:txBody>
          <a:bodyPr>
            <a:normAutofit/>
          </a:bodyPr>
          <a:lstStyle/>
          <a:p>
            <a:r>
              <a:rPr lang="ru-RU" dirty="0" smtClean="0"/>
              <a:t>Что было самым интересным на уроке?</a:t>
            </a:r>
          </a:p>
          <a:p>
            <a:r>
              <a:rPr lang="ru-RU" dirty="0" smtClean="0"/>
              <a:t>Сегодня я узнал.....?</a:t>
            </a:r>
          </a:p>
          <a:p>
            <a:endParaRPr lang="ru-RU" dirty="0" smtClean="0"/>
          </a:p>
          <a:p>
            <a:r>
              <a:rPr lang="ru-RU" dirty="0" smtClean="0"/>
              <a:t>Меня удивило…..?</a:t>
            </a:r>
          </a:p>
          <a:p>
            <a:r>
              <a:rPr lang="ru-RU" dirty="0" smtClean="0"/>
              <a:t>Мне захотелось нарисовать…….?</a:t>
            </a:r>
          </a:p>
          <a:p>
            <a:endParaRPr lang="ru-RU" dirty="0" smtClean="0"/>
          </a:p>
          <a:p>
            <a:r>
              <a:rPr lang="ru-RU" dirty="0" smtClean="0"/>
              <a:t>Труднее всего оказалось?</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755576" y="121605"/>
            <a:ext cx="756084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Задачи</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Познакомить учащихся с разнообразием головных уборов русских крестьян;</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изучить особенности  девичьих головных уборов;</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развивать творческую активность, художественный вкус;</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воспитывать интерес учащихся к русской культуре и ее традициям.</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23528" y="606021"/>
            <a:ext cx="864096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3600" dirty="0" smtClean="0">
                <a:latin typeface="Arial" pitchFamily="34" charset="0"/>
                <a:ea typeface="Times New Roman" pitchFamily="18" charset="0"/>
                <a:cs typeface="Arial" pitchFamily="34" charset="0"/>
              </a:rPr>
              <a:t>О</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БОРУДОВАНИЕ ДЛЯ УЧАЩИХСЯ: альбомный лист, гуашь, кисти , палитра.</a:t>
            </a:r>
          </a:p>
          <a:p>
            <a:pPr marL="0" marR="0" lvl="0" indent="0" algn="l" defTabSz="914400" rtl="0" eaLnBrk="1" fontAlgn="base" latinLnBrk="0" hangingPunct="1">
              <a:lnSpc>
                <a:spcPct val="100000"/>
              </a:lnSpc>
              <a:spcBef>
                <a:spcPct val="0"/>
              </a:spcBef>
              <a:spcAft>
                <a:spcPct val="0"/>
              </a:spcAft>
              <a:buClrTx/>
              <a:buSzTx/>
              <a:buFontTx/>
              <a:buNone/>
              <a:tabLst/>
            </a:pPr>
            <a:endParaRPr lang="ru-RU" sz="28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БОРУДОВАНИЕ ДЛЯ УЧИТЕЛЯ: ноутбук, проектор, презентация к уроку «Визитная карточка девушки».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Зрительный ряд: на доске - словарик новых слов,</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плакаты с изображением головных уборов.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003232" cy="707678"/>
          </a:xfrm>
        </p:spPr>
        <p:txBody>
          <a:bodyPr>
            <a:noAutofit/>
          </a:bodyPr>
          <a:lstStyle/>
          <a:p>
            <a:pPr algn="ctr"/>
            <a:r>
              <a:rPr lang="ru-RU" sz="2800" dirty="0" smtClean="0"/>
              <a:t>Изложение нового материала</a:t>
            </a:r>
            <a:endParaRPr lang="ru-RU" sz="2800" dirty="0"/>
          </a:p>
        </p:txBody>
      </p:sp>
      <p:pic>
        <p:nvPicPr>
          <p:cNvPr id="1026" name="Picture 2" descr="G:\Мама\номинация\Рисунок1 (2).jpg"/>
          <p:cNvPicPr>
            <a:picLocks noGrp="1" noChangeAspect="1" noChangeArrowheads="1"/>
          </p:cNvPicPr>
          <p:nvPr>
            <p:ph idx="1"/>
          </p:nvPr>
        </p:nvPicPr>
        <p:blipFill>
          <a:blip r:embed="rId2" cstate="print"/>
          <a:stretch>
            <a:fillRect/>
          </a:stretch>
        </p:blipFill>
        <p:spPr bwMode="auto">
          <a:xfrm>
            <a:off x="395536" y="1412776"/>
            <a:ext cx="3023616" cy="4745352"/>
          </a:xfrm>
          <a:prstGeom prst="rect">
            <a:avLst/>
          </a:prstGeom>
          <a:noFill/>
        </p:spPr>
      </p:pic>
      <p:sp>
        <p:nvSpPr>
          <p:cNvPr id="4" name="Текст 3"/>
          <p:cNvSpPr>
            <a:spLocks noGrp="1"/>
          </p:cNvSpPr>
          <p:nvPr>
            <p:ph type="body" sz="half" idx="2"/>
          </p:nvPr>
        </p:nvSpPr>
        <p:spPr>
          <a:xfrm>
            <a:off x="395536" y="1412776"/>
            <a:ext cx="3034680" cy="4752528"/>
          </a:xfrm>
        </p:spPr>
        <p:txBody>
          <a:bodyPr/>
          <a:lstStyle/>
          <a:p>
            <a:endParaRPr lang="ru-RU" dirty="0"/>
          </a:p>
        </p:txBody>
      </p:sp>
      <p:sp>
        <p:nvSpPr>
          <p:cNvPr id="5" name="Прямоугольник 4"/>
          <p:cNvSpPr/>
          <p:nvPr/>
        </p:nvSpPr>
        <p:spPr>
          <a:xfrm>
            <a:off x="4139952" y="1041023"/>
            <a:ext cx="4536504" cy="5816977"/>
          </a:xfrm>
          <a:prstGeom prst="rect">
            <a:avLst/>
          </a:prstGeom>
        </p:spPr>
        <p:txBody>
          <a:bodyPr wrap="square">
            <a:spAutoFit/>
          </a:bodyPr>
          <a:lstStyle/>
          <a:p>
            <a:r>
              <a:rPr lang="ru-RU" dirty="0" smtClean="0"/>
              <a:t> </a:t>
            </a:r>
          </a:p>
          <a:p>
            <a:r>
              <a:rPr lang="ru-RU" sz="2800" dirty="0" smtClean="0"/>
              <a:t>Особое внимание на Руси уделялось головным уборам. Головной убор был важнейшим элементом народного костюма, служил своеобразной визитной карточкой. По нему можно было узнать из какой местности владелица, ее возраст, семейное положение и социальную принадлежность</a:t>
            </a:r>
            <a:r>
              <a:rPr lang="ru-RU" dirty="0" smtClean="0"/>
              <a:t>. </a:t>
            </a:r>
          </a:p>
          <a:p>
            <a:r>
              <a:rPr lang="ru-RU" dirty="0" smtClean="0"/>
              <a:t> </a:t>
            </a:r>
            <a:endParaRPr lang="ru-RU"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707904" y="273050"/>
            <a:ext cx="4978896" cy="5853113"/>
          </a:xfrm>
        </p:spPr>
        <p:txBody>
          <a:bodyPr>
            <a:normAutofit fontScale="85000" lnSpcReduction="10000"/>
          </a:bodyPr>
          <a:lstStyle/>
          <a:p>
            <a:pPr>
              <a:buNone/>
            </a:pPr>
            <a:r>
              <a:rPr lang="ru-RU" dirty="0" smtClean="0"/>
              <a:t>    Девичий головной у русских крестьян резко отличался от женского по форме, назначению и декоративному оформлению.</a:t>
            </a:r>
          </a:p>
          <a:p>
            <a:pPr>
              <a:buNone/>
            </a:pPr>
            <a:r>
              <a:rPr lang="ru-RU" dirty="0" smtClean="0"/>
              <a:t>    У каждой девушки было несколько головных уборов – на каждый случай свой. Их хранили в специальных отделениях сундуков вместе с украшениями и передавали по наследству от матери к дочери. Головные уборы являлись непреложной частью приданного. </a:t>
            </a:r>
            <a:endParaRPr lang="ru-RU" dirty="0"/>
          </a:p>
        </p:txBody>
      </p:sp>
      <p:sp>
        <p:nvSpPr>
          <p:cNvPr id="4" name="Текст 3"/>
          <p:cNvSpPr>
            <a:spLocks noGrp="1"/>
          </p:cNvSpPr>
          <p:nvPr>
            <p:ph type="body" sz="half" idx="2"/>
          </p:nvPr>
        </p:nvSpPr>
        <p:spPr>
          <a:xfrm>
            <a:off x="457200" y="1435101"/>
            <a:ext cx="3008313" cy="4370164"/>
          </a:xfrm>
        </p:spPr>
        <p:txBody>
          <a:bodyPr/>
          <a:lstStyle/>
          <a:p>
            <a:endParaRPr lang="ru-RU" dirty="0"/>
          </a:p>
        </p:txBody>
      </p:sp>
      <p:pic>
        <p:nvPicPr>
          <p:cNvPr id="22530" name="Picture 2" descr="G:\Мама\номинация\Рисунок3.jpg"/>
          <p:cNvPicPr>
            <a:picLocks noChangeAspect="1" noChangeArrowheads="1"/>
          </p:cNvPicPr>
          <p:nvPr/>
        </p:nvPicPr>
        <p:blipFill>
          <a:blip r:embed="rId2" cstate="print"/>
          <a:srcRect/>
          <a:stretch>
            <a:fillRect/>
          </a:stretch>
        </p:blipFill>
        <p:spPr bwMode="auto">
          <a:xfrm>
            <a:off x="251520" y="332656"/>
            <a:ext cx="3496424" cy="547260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a:bodyPr>
          <a:lstStyle/>
          <a:p>
            <a:r>
              <a:rPr lang="ru-RU" sz="2800" dirty="0"/>
              <a:t>В будни девушка могла быть без головного убора. </a:t>
            </a:r>
          </a:p>
        </p:txBody>
      </p:sp>
      <p:pic>
        <p:nvPicPr>
          <p:cNvPr id="2050" name="Picture 2" descr="G:\Мама\номинация\Рисунок2 (2).jpg"/>
          <p:cNvPicPr>
            <a:picLocks noGrp="1" noChangeAspect="1" noChangeArrowheads="1"/>
          </p:cNvPicPr>
          <p:nvPr>
            <p:ph idx="1"/>
          </p:nvPr>
        </p:nvPicPr>
        <p:blipFill>
          <a:blip r:embed="rId2" cstate="print"/>
          <a:srcRect/>
          <a:stretch>
            <a:fillRect/>
          </a:stretch>
        </p:blipFill>
        <p:spPr bwMode="auto">
          <a:xfrm>
            <a:off x="2483768" y="1340768"/>
            <a:ext cx="3744416" cy="525658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В праздничные дни  к нарядному костюму она надевала головной убор, который  оставлял открытыми косу и волосы сверху.</a:t>
            </a:r>
          </a:p>
        </p:txBody>
      </p:sp>
      <p:pic>
        <p:nvPicPr>
          <p:cNvPr id="3074" name="Picture 2" descr="G:\Мама\номинация\Рисунок3 (3).jpg"/>
          <p:cNvPicPr>
            <a:picLocks noGrp="1" noChangeAspect="1" noChangeArrowheads="1"/>
          </p:cNvPicPr>
          <p:nvPr>
            <p:ph idx="1"/>
          </p:nvPr>
        </p:nvPicPr>
        <p:blipFill>
          <a:blip r:embed="rId2" cstate="print"/>
          <a:srcRect/>
          <a:stretch>
            <a:fillRect/>
          </a:stretch>
        </p:blipFill>
        <p:spPr bwMode="auto">
          <a:xfrm>
            <a:off x="2771800" y="1600200"/>
            <a:ext cx="3310885" cy="49971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76672"/>
            <a:ext cx="3008313" cy="958428"/>
          </a:xfrm>
        </p:spPr>
        <p:txBody>
          <a:bodyPr/>
          <a:lstStyle/>
          <a:p>
            <a:endParaRPr lang="ru-RU" dirty="0"/>
          </a:p>
        </p:txBody>
      </p:sp>
      <p:sp>
        <p:nvSpPr>
          <p:cNvPr id="3" name="Содержимое 2"/>
          <p:cNvSpPr>
            <a:spLocks noGrp="1"/>
          </p:cNvSpPr>
          <p:nvPr>
            <p:ph idx="1"/>
          </p:nvPr>
        </p:nvSpPr>
        <p:spPr/>
        <p:txBody>
          <a:bodyPr>
            <a:normAutofit fontScale="85000" lnSpcReduction="10000"/>
          </a:bodyPr>
          <a:lstStyle/>
          <a:p>
            <a:pPr>
              <a:buNone/>
            </a:pPr>
            <a:r>
              <a:rPr lang="ru-RU" dirty="0" smtClean="0"/>
              <a:t>    Девичьи головные уборы украшали волосы и лицо девушки. Когда девочка входила в возраст невесты ей заплетали одну косу вместо двух косичек. Кончики косы прятали от сглаза в «</a:t>
            </a:r>
            <a:r>
              <a:rPr lang="ru-RU" dirty="0" err="1" smtClean="0"/>
              <a:t>косник</a:t>
            </a:r>
            <a:r>
              <a:rPr lang="ru-RU" dirty="0" smtClean="0"/>
              <a:t>» (своеобразный мешочек в форме сердечка , овала, квадрата, и т. п.)   Отделывался </a:t>
            </a:r>
            <a:r>
              <a:rPr lang="ru-RU" dirty="0" err="1" smtClean="0"/>
              <a:t>косичник</a:t>
            </a:r>
            <a:r>
              <a:rPr lang="ru-RU" dirty="0" smtClean="0"/>
              <a:t> бисером , золотым шитьем, стеклянными бусами, плетением , тесьмой , бахромой , блестками.</a:t>
            </a:r>
          </a:p>
          <a:p>
            <a:pPr>
              <a:buNone/>
            </a:pPr>
            <a:r>
              <a:rPr lang="ru-RU" dirty="0" smtClean="0"/>
              <a:t>    </a:t>
            </a:r>
            <a:endParaRPr lang="ru-RU" dirty="0"/>
          </a:p>
        </p:txBody>
      </p:sp>
      <p:sp>
        <p:nvSpPr>
          <p:cNvPr id="5" name="Текст 4"/>
          <p:cNvSpPr>
            <a:spLocks noGrp="1"/>
          </p:cNvSpPr>
          <p:nvPr>
            <p:ph type="body" sz="half" idx="2"/>
          </p:nvPr>
        </p:nvSpPr>
        <p:spPr/>
        <p:txBody>
          <a:bodyPr/>
          <a:lstStyle/>
          <a:p>
            <a:endParaRPr lang="ru-RU" dirty="0"/>
          </a:p>
        </p:txBody>
      </p:sp>
      <p:pic>
        <p:nvPicPr>
          <p:cNvPr id="23554" name="Picture 2" descr="G:\Мама\номинация\75977782_23.jpg"/>
          <p:cNvPicPr>
            <a:picLocks noChangeAspect="1" noChangeArrowheads="1"/>
          </p:cNvPicPr>
          <p:nvPr/>
        </p:nvPicPr>
        <p:blipFill>
          <a:blip r:embed="rId2" cstate="print"/>
          <a:srcRect/>
          <a:stretch>
            <a:fillRect/>
          </a:stretch>
        </p:blipFill>
        <p:spPr bwMode="auto">
          <a:xfrm>
            <a:off x="467544" y="548680"/>
            <a:ext cx="3136392" cy="3384376"/>
          </a:xfrm>
          <a:prstGeom prst="rect">
            <a:avLst/>
          </a:prstGeom>
          <a:noFill/>
        </p:spPr>
      </p:pic>
      <p:pic>
        <p:nvPicPr>
          <p:cNvPr id="23555" name="Picture 3" descr="G:\Мама\номинация\ill45.jpg"/>
          <p:cNvPicPr>
            <a:picLocks noChangeAspect="1" noChangeArrowheads="1"/>
          </p:cNvPicPr>
          <p:nvPr/>
        </p:nvPicPr>
        <p:blipFill>
          <a:blip r:embed="rId3" cstate="print"/>
          <a:srcRect/>
          <a:stretch>
            <a:fillRect/>
          </a:stretch>
        </p:blipFill>
        <p:spPr bwMode="auto">
          <a:xfrm>
            <a:off x="755576" y="4077072"/>
            <a:ext cx="2574429" cy="236641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3008313" cy="2075830"/>
          </a:xfrm>
        </p:spPr>
        <p:txBody>
          <a:bodyPr>
            <a:noAutofit/>
          </a:bodyPr>
          <a:lstStyle/>
          <a:p>
            <a:r>
              <a:rPr lang="ru-RU" b="0" dirty="0" smtClean="0"/>
              <a:t>Более нарядные и торжественные девичьи повязки имели не цветную а блестящую основу и носили название «золотух».</a:t>
            </a:r>
            <a:endParaRPr lang="ru-RU" b="0" dirty="0"/>
          </a:p>
        </p:txBody>
      </p:sp>
      <p:sp>
        <p:nvSpPr>
          <p:cNvPr id="3" name="Содержимое 2"/>
          <p:cNvSpPr>
            <a:spLocks noGrp="1"/>
          </p:cNvSpPr>
          <p:nvPr>
            <p:ph idx="1"/>
          </p:nvPr>
        </p:nvSpPr>
        <p:spPr/>
        <p:txBody>
          <a:bodyPr>
            <a:noAutofit/>
          </a:bodyPr>
          <a:lstStyle/>
          <a:p>
            <a:pPr>
              <a:buNone/>
            </a:pPr>
            <a:r>
              <a:rPr lang="ru-RU" sz="2000" dirty="0" smtClean="0"/>
              <a:t>       В некоторых случаях сверкающая повязка была высотой до двадцати двух сантиметров . Верхняя часть такой повязки обычно была из широкого узорного галуна с ярко выраженным сверкающим узором. Внизу по очелью повязки на поблескивающем фоне парчи или фольги матовым блеском мерцал  жемчужный или бисерный узор из ажурных звезд или замысловатых снежинок. В </a:t>
            </a:r>
            <a:r>
              <a:rPr lang="ru-RU" sz="2000" dirty="0" err="1" smtClean="0"/>
              <a:t>сердцевинках</a:t>
            </a:r>
            <a:r>
              <a:rPr lang="ru-RU" sz="2000" dirty="0" smtClean="0"/>
              <a:t> этих  звезд нередко красовались крупные бусины из перламутра или </a:t>
            </a:r>
            <a:r>
              <a:rPr lang="ru-RU" sz="2000" dirty="0" err="1" smtClean="0"/>
              <a:t>запоны</a:t>
            </a:r>
            <a:r>
              <a:rPr lang="ru-RU" sz="2000" dirty="0" smtClean="0"/>
              <a:t> из цветных стекол. От такого рельефного мерцающего узора  на лоб девушки белыми полукружьями  спускалась прозрачная, трепещущая поднизь. Ее пряди образовывали ритмические каскады  гладких и волнистых округлых </a:t>
            </a:r>
            <a:r>
              <a:rPr lang="ru-RU" sz="2000" dirty="0" err="1" smtClean="0"/>
              <a:t>снизок</a:t>
            </a:r>
            <a:r>
              <a:rPr lang="ru-RU" sz="2000" dirty="0" smtClean="0"/>
              <a:t>. </a:t>
            </a:r>
          </a:p>
          <a:p>
            <a:endParaRPr lang="ru-RU" sz="2000" dirty="0"/>
          </a:p>
        </p:txBody>
      </p:sp>
      <p:sp>
        <p:nvSpPr>
          <p:cNvPr id="4" name="Текст 3"/>
          <p:cNvSpPr>
            <a:spLocks noGrp="1"/>
          </p:cNvSpPr>
          <p:nvPr>
            <p:ph type="body" sz="half" idx="2"/>
          </p:nvPr>
        </p:nvSpPr>
        <p:spPr>
          <a:xfrm>
            <a:off x="457200" y="2708919"/>
            <a:ext cx="3008313" cy="2592289"/>
          </a:xfrm>
        </p:spPr>
        <p:txBody>
          <a:bodyPr/>
          <a:lstStyle/>
          <a:p>
            <a:endParaRPr lang="ru-RU" dirty="0"/>
          </a:p>
        </p:txBody>
      </p:sp>
      <p:pic>
        <p:nvPicPr>
          <p:cNvPr id="31746" name="Picture 2" descr="G:\Мама\номинация\SDC14739.JPG"/>
          <p:cNvPicPr>
            <a:picLocks noChangeAspect="1" noChangeArrowheads="1"/>
          </p:cNvPicPr>
          <p:nvPr/>
        </p:nvPicPr>
        <p:blipFill>
          <a:blip r:embed="rId2" cstate="print"/>
          <a:srcRect/>
          <a:stretch>
            <a:fillRect/>
          </a:stretch>
        </p:blipFill>
        <p:spPr bwMode="auto">
          <a:xfrm>
            <a:off x="395536" y="2708920"/>
            <a:ext cx="3528392" cy="367240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823</Words>
  <Application>Microsoft Office PowerPoint</Application>
  <PresentationFormat>Экран (4:3)</PresentationFormat>
  <Paragraphs>73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«Визитная карточка девушки» Урок изобразительного искусства  </vt:lpstr>
      <vt:lpstr>Слайд 2</vt:lpstr>
      <vt:lpstr>Слайд 3</vt:lpstr>
      <vt:lpstr>Изложение нового материала</vt:lpstr>
      <vt:lpstr>Слайд 5</vt:lpstr>
      <vt:lpstr>В будни девушка могла быть без головного убора. </vt:lpstr>
      <vt:lpstr>В праздничные дни  к нарядному костюму она надевала головной убор, который  оставлял открытыми косу и волосы сверху.</vt:lpstr>
      <vt:lpstr>Слайд 8</vt:lpstr>
      <vt:lpstr>Более нарядные и торжественные девичьи повязки имели не цветную а блестящую основу и носили название «золотух».</vt:lpstr>
      <vt:lpstr> Повсеместное распространение имел девичий головной убор в виде прямоугольной полосы на твердой основе, концы которой переходили в мягкие широкие ленты из штофа, червчатого бархата или сверкающей парчи. </vt:lpstr>
      <vt:lpstr>Слайд 11</vt:lpstr>
      <vt:lpstr>Слайд 12</vt:lpstr>
      <vt:lpstr>Слайд 13</vt:lpstr>
      <vt:lpstr>Практическая работа</vt:lpstr>
      <vt:lpstr>Итоги урока</vt:lpstr>
      <vt:lpstr>Рефлексия</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Визитная карточка девушки</dc:title>
  <dc:creator>Татьяна</dc:creator>
  <cp:lastModifiedBy>Татьяна</cp:lastModifiedBy>
  <cp:revision>24</cp:revision>
  <dcterms:created xsi:type="dcterms:W3CDTF">2017-05-29T18:32:52Z</dcterms:created>
  <dcterms:modified xsi:type="dcterms:W3CDTF">2017-06-01T17:27:02Z</dcterms:modified>
</cp:coreProperties>
</file>